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3"/>
  </p:notesMasterIdLst>
  <p:sldIdLst>
    <p:sldId id="256" r:id="rId2"/>
    <p:sldId id="258" r:id="rId3"/>
    <p:sldId id="328" r:id="rId4"/>
    <p:sldId id="32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3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27" r:id="rId27"/>
    <p:sldId id="341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336" r:id="rId37"/>
    <p:sldId id="337" r:id="rId38"/>
    <p:sldId id="338" r:id="rId39"/>
    <p:sldId id="339" r:id="rId40"/>
    <p:sldId id="340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334" r:id="rId54"/>
    <p:sldId id="330" r:id="rId55"/>
    <p:sldId id="331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26" r:id="rId74"/>
    <p:sldId id="316" r:id="rId75"/>
    <p:sldId id="317" r:id="rId76"/>
    <p:sldId id="318" r:id="rId77"/>
    <p:sldId id="319" r:id="rId78"/>
    <p:sldId id="320" r:id="rId79"/>
    <p:sldId id="321" r:id="rId80"/>
    <p:sldId id="324" r:id="rId81"/>
    <p:sldId id="325" r:id="rId8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8" autoAdjust="0"/>
    <p:restoredTop sz="86416" autoAdjust="0"/>
  </p:normalViewPr>
  <p:slideViewPr>
    <p:cSldViewPr>
      <p:cViewPr varScale="1">
        <p:scale>
          <a:sx n="68" d="100"/>
          <a:sy n="68" d="100"/>
        </p:scale>
        <p:origin x="66" y="13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52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D237C43-05D2-42EA-BCC9-41C7D4F76562}" type="slidenum">
              <a:rPr lang="en-US" altLang="da-DK" sz="1200" i="0">
                <a:latin typeface="Times New Roman" pitchFamily="18" charset="0"/>
              </a:rPr>
              <a:pPr/>
              <a:t>2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3671B72-AE34-4D26-91E4-06D9765B9CB1}" type="slidenum">
              <a:rPr lang="en-US" altLang="da-DK" sz="1200" i="0">
                <a:latin typeface="Times New Roman" pitchFamily="18" charset="0"/>
              </a:rPr>
              <a:pPr/>
              <a:t>24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3" y="4342190"/>
            <a:ext cx="2885777" cy="1481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4D29A7-99CA-4A32-BCC1-825E48119ABA}" type="slidenum">
              <a:rPr lang="en-US" altLang="da-DK" sz="1200" i="0">
                <a:latin typeface="Times New Roman" pitchFamily="18" charset="0"/>
              </a:rPr>
              <a:pPr/>
              <a:t>25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3" y="4342190"/>
            <a:ext cx="2885777" cy="1481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C2ACDD-9907-436D-8584-2B9D92B7593C}" type="slidenum">
              <a:rPr lang="en-US" altLang="da-DK" sz="1200" i="0">
                <a:latin typeface="Times New Roman" pitchFamily="18" charset="0"/>
              </a:rPr>
              <a:pPr/>
              <a:t>28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92F8758-D4BA-437E-A7D7-67B2327399B5}" type="slidenum">
              <a:rPr lang="en-US" altLang="da-DK" sz="1200" i="0">
                <a:latin typeface="Times New Roman" pitchFamily="18" charset="0"/>
              </a:rPr>
              <a:pPr/>
              <a:t>29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3" y="4342190"/>
            <a:ext cx="2885777" cy="1481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5CA352B-B880-4903-B8E5-2B0343042532}" type="slidenum">
              <a:rPr lang="en-US" altLang="da-DK" sz="1200" i="0">
                <a:latin typeface="Times New Roman" pitchFamily="18" charset="0"/>
              </a:rPr>
              <a:pPr/>
              <a:t>32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EB6068-61E0-4426-888C-85082A0B1AAA}" type="slidenum">
              <a:rPr lang="en-US" altLang="da-DK" sz="1200" i="0">
                <a:latin typeface="Times New Roman" pitchFamily="18" charset="0"/>
              </a:rPr>
              <a:pPr/>
              <a:t>34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3" y="4342190"/>
            <a:ext cx="2885777" cy="1481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C4C13A2-5F43-4724-8991-9164A932B6A6}" type="slidenum">
              <a:rPr lang="en-US" altLang="da-DK" sz="1200" i="0">
                <a:latin typeface="Times New Roman" pitchFamily="18" charset="0"/>
              </a:rPr>
              <a:pPr/>
              <a:t>35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3" y="4342190"/>
            <a:ext cx="2885777" cy="1481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6D6D32-7D3C-47D5-94C4-40A8810D9430}" type="slidenum">
              <a:rPr lang="en-US" altLang="da-DK" sz="1200" i="0">
                <a:latin typeface="Times New Roman" pitchFamily="18" charset="0"/>
              </a:rPr>
              <a:pPr/>
              <a:t>45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3" y="4342190"/>
            <a:ext cx="2885777" cy="1481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0713E6-39F0-402D-9692-6B9CE6E2DFD1}" type="slidenum">
              <a:rPr lang="en-US" altLang="da-DK" sz="1200" i="0">
                <a:latin typeface="Times New Roman" pitchFamily="18" charset="0"/>
              </a:rPr>
              <a:pPr/>
              <a:t>46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3" y="4342190"/>
            <a:ext cx="2885777" cy="1481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283403-3A58-441B-A4D3-7638117D52E3}" type="slidenum">
              <a:rPr lang="en-US" altLang="da-DK" sz="1200" i="0">
                <a:latin typeface="Times New Roman" pitchFamily="18" charset="0"/>
              </a:rPr>
              <a:pPr/>
              <a:t>57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0"/>
            <a:ext cx="1550789" cy="308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ED2C78A-3148-4C14-9ADC-C56A561AF32C}" type="slidenum">
              <a:rPr lang="en-US" altLang="da-DK" sz="1200" i="0">
                <a:latin typeface="Times New Roman" pitchFamily="18" charset="0"/>
              </a:rPr>
              <a:pPr/>
              <a:t>5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3" y="4342190"/>
            <a:ext cx="2885777" cy="1481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50D4E7D-2436-47B9-98FB-040A29D20938}" type="slidenum">
              <a:rPr lang="en-US" altLang="da-DK" sz="1200" i="0">
                <a:latin typeface="Times New Roman" pitchFamily="18" charset="0"/>
              </a:rPr>
              <a:pPr/>
              <a:t>58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0"/>
            <a:ext cx="1550789" cy="308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EDF502-1D8C-4E2A-80C6-F7A78908C248}" type="slidenum">
              <a:rPr lang="en-US" altLang="da-DK" sz="1200" i="0">
                <a:latin typeface="Times New Roman" pitchFamily="18" charset="0"/>
              </a:rPr>
              <a:pPr/>
              <a:t>59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0"/>
            <a:ext cx="1550789" cy="308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108B1ED-5372-4FBD-82DF-301362F01EC6}" type="slidenum">
              <a:rPr lang="en-US" altLang="da-DK" sz="1200" i="0">
                <a:latin typeface="Times New Roman" pitchFamily="18" charset="0"/>
              </a:rPr>
              <a:pPr/>
              <a:t>61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3" y="4342190"/>
            <a:ext cx="2885777" cy="1481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D5DB65D-0ADA-4884-9916-73F9E50BDB52}" type="slidenum">
              <a:rPr lang="en-US" altLang="da-DK" sz="1200" i="0">
                <a:latin typeface="Times New Roman" pitchFamily="18" charset="0"/>
              </a:rPr>
              <a:pPr/>
              <a:t>64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E1AC74-84A8-4D9E-8104-6B8B457AF2A4}" type="slidenum">
              <a:rPr lang="en-US" altLang="da-DK" sz="1200" i="0">
                <a:latin typeface="Times New Roman" pitchFamily="18" charset="0"/>
              </a:rPr>
              <a:pPr/>
              <a:t>65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61831D-8BC6-48EC-8B67-D2250D6A0336}" type="slidenum">
              <a:rPr lang="en-US" altLang="da-DK" sz="1200" i="0">
                <a:latin typeface="Times New Roman" pitchFamily="18" charset="0"/>
              </a:rPr>
              <a:pPr/>
              <a:t>66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FD15CC0-F95E-40C0-9636-C7766AB9F547}" type="slidenum">
              <a:rPr lang="en-US" altLang="da-DK" sz="1200" i="0">
                <a:latin typeface="Times New Roman" pitchFamily="18" charset="0"/>
              </a:rPr>
              <a:pPr/>
              <a:t>67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1F6C319-F227-44E6-BBBA-CB517C19B437}" type="slidenum">
              <a:rPr lang="en-US" altLang="da-DK" sz="1200" i="0">
                <a:latin typeface="Times New Roman" pitchFamily="18" charset="0"/>
              </a:rPr>
              <a:pPr/>
              <a:t>69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3" y="4342190"/>
            <a:ext cx="2885777" cy="1481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8A0692-F1DD-484A-BA5E-A29409B48BD5}" type="slidenum">
              <a:rPr lang="en-US" altLang="da-DK" sz="1200" i="0">
                <a:latin typeface="Times New Roman" pitchFamily="18" charset="0"/>
              </a:rPr>
              <a:pPr/>
              <a:t>70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3" y="4342190"/>
            <a:ext cx="2885777" cy="1481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C143D7B-7F05-4D50-886E-7EAEE2771C58}" type="slidenum">
              <a:rPr lang="en-US" altLang="da-DK" sz="1200" i="0">
                <a:latin typeface="Times New Roman" pitchFamily="18" charset="0"/>
              </a:rPr>
              <a:pPr/>
              <a:t>72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3" y="4342190"/>
            <a:ext cx="2885777" cy="1481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3671C3-4706-4DA1-B0AA-9E7F6514F11F}" type="slidenum">
              <a:rPr lang="en-US" altLang="da-DK" sz="1200" i="0">
                <a:latin typeface="Times New Roman" pitchFamily="18" charset="0"/>
              </a:rPr>
              <a:pPr/>
              <a:t>6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0"/>
            <a:ext cx="1550789" cy="308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EF98494-8D12-499F-82E1-8666EA656105}" type="slidenum">
              <a:rPr lang="en-US" altLang="da-DK" sz="1200" i="0">
                <a:latin typeface="Times New Roman" pitchFamily="18" charset="0"/>
              </a:rPr>
              <a:pPr/>
              <a:t>75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0"/>
            <a:ext cx="1550789" cy="308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C6C6C20-7906-4718-A7DB-86912C3AAD02}" type="slidenum">
              <a:rPr lang="en-US" altLang="da-DK" sz="1200" i="0">
                <a:latin typeface="Times New Roman" pitchFamily="18" charset="0"/>
              </a:rPr>
              <a:pPr/>
              <a:t>77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0"/>
            <a:ext cx="1550789" cy="308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B064CA0-C6B2-4683-B752-2837B896A941}" type="slidenum">
              <a:rPr lang="en-US" altLang="da-DK" sz="1200" i="0">
                <a:latin typeface="Times New Roman" pitchFamily="18" charset="0"/>
              </a:rPr>
              <a:pPr/>
              <a:t>78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0"/>
            <a:ext cx="1550789" cy="308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738AEB1-FD36-4C89-A145-7713262E7C9D}" type="slidenum">
              <a:rPr lang="en-US" altLang="da-DK" sz="1200" i="0">
                <a:latin typeface="Times New Roman" pitchFamily="18" charset="0"/>
              </a:rPr>
              <a:pPr/>
              <a:t>79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1FC0AF-DE03-48F0-BC35-A75C4A8B9D3A}" type="slidenum">
              <a:rPr lang="en-US" altLang="da-DK" sz="1200" i="0">
                <a:latin typeface="Times New Roman" pitchFamily="18" charset="0"/>
              </a:rPr>
              <a:pPr/>
              <a:t>80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1A7579-9953-4B83-903A-4A30625F0C51}" type="slidenum">
              <a:rPr lang="en-US" altLang="da-DK" sz="1200" i="0">
                <a:latin typeface="Times New Roman" pitchFamily="18" charset="0"/>
              </a:rPr>
              <a:pPr/>
              <a:t>81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3" y="4342190"/>
            <a:ext cx="2885777" cy="1481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BC43CA-4D3C-4ACC-9309-0C3A12D2073F}" type="slidenum">
              <a:rPr lang="en-US" altLang="da-DK" sz="1200" i="0">
                <a:latin typeface="Times New Roman" pitchFamily="18" charset="0"/>
              </a:rPr>
              <a:pPr/>
              <a:t>7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0"/>
            <a:ext cx="1550789" cy="308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FF64D8-0BC7-4B20-9D34-0C09E4C9DAD1}" type="slidenum">
              <a:rPr lang="en-US" altLang="da-DK" sz="1200" i="0">
                <a:latin typeface="Times New Roman" pitchFamily="18" charset="0"/>
              </a:rPr>
              <a:pPr/>
              <a:t>8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F07645-E98B-4616-B299-D20DF8E428F5}" type="slidenum">
              <a:rPr lang="en-US" altLang="da-DK" sz="1200" i="0">
                <a:latin typeface="Times New Roman" pitchFamily="18" charset="0"/>
              </a:rPr>
              <a:pPr/>
              <a:t>9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3" y="4342190"/>
            <a:ext cx="2885777" cy="1481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3E25EB-0C98-44FC-A70F-4456E2281DB4}" type="slidenum">
              <a:rPr lang="en-US" altLang="da-DK" sz="1200" i="0">
                <a:latin typeface="Times New Roman" pitchFamily="18" charset="0"/>
              </a:rPr>
              <a:pPr/>
              <a:t>11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3" y="4342190"/>
            <a:ext cx="2885777" cy="1481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5D65A1-2843-4E85-89F9-18ED33B877DC}" type="slidenum">
              <a:rPr lang="en-US" altLang="da-DK" sz="1200" i="0">
                <a:latin typeface="Times New Roman" pitchFamily="18" charset="0"/>
              </a:rPr>
              <a:pPr/>
              <a:t>22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3" y="4342190"/>
            <a:ext cx="2885777" cy="1481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900" i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>
              <a:defRPr sz="1900" i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>
              <a:defRPr sz="1900" i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73F87B-44E4-4451-A395-CF309270DC5D}" type="slidenum">
              <a:rPr lang="en-US" altLang="da-DK" sz="1200" i="0">
                <a:latin typeface="Times New Roman" pitchFamily="18" charset="0"/>
              </a:rPr>
              <a:pPr/>
              <a:t>23</a:t>
            </a:fld>
            <a:endParaRPr lang="en-US" altLang="da-DK" sz="1200" i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3" y="4342190"/>
            <a:ext cx="2885777" cy="1481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886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57011"/>
            <a:ext cx="4038600" cy="4151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7011"/>
            <a:ext cx="4038600" cy="4151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27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altLang="en-US" dirty="0">
                <a:latin typeface="Arial" charset="0"/>
                <a:cs typeface="Arial" charset="0"/>
              </a:rPr>
              <a:t>Software Engineering</a:t>
            </a:r>
            <a:br>
              <a:rPr lang="da-DK" altLang="en-US" dirty="0">
                <a:latin typeface="Arial" charset="0"/>
                <a:cs typeface="Arial" charset="0"/>
              </a:rPr>
            </a:br>
            <a:r>
              <a:rPr lang="da-DK" altLang="en-US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Deriving Strategy Pattern</a:t>
            </a:r>
          </a:p>
          <a:p>
            <a:pPr>
              <a:defRPr/>
            </a:pPr>
            <a:r>
              <a:rPr lang="en-US" noProof="0" dirty="0"/>
              <a:t>From the principles…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Model 1: Source Code Copy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Widely used: Next generation software</a:t>
            </a:r>
          </a:p>
        </p:txBody>
      </p:sp>
    </p:spTree>
    <p:extLst>
      <p:ext uri="{BB962C8B-B14F-4D97-AF65-F5344CB8AC3E}">
        <p14:creationId xmlns:p14="http://schemas.microsoft.com/office/powerpoint/2010/main" val="345154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Model 1: Source tree copying</a:t>
            </a:r>
          </a:p>
        </p:txBody>
      </p:sp>
      <p:graphicFrame>
        <p:nvGraphicFramePr>
          <p:cNvPr id="13315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74118"/>
              </p:ext>
            </p:extLst>
          </p:nvPr>
        </p:nvGraphicFramePr>
        <p:xfrm>
          <a:off x="1157289" y="1714500"/>
          <a:ext cx="6201809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5609756" imgH="2117073" progId="PaintShopPro">
                  <p:embed/>
                </p:oleObj>
              </mc:Choice>
              <mc:Fallback>
                <p:oleObj name="Paint Shop Pro Image" r:id="rId3" imgW="5609756" imgH="2117073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9" y="1714500"/>
                        <a:ext cx="6201809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057011"/>
            <a:ext cx="8229600" cy="4151313"/>
          </a:xfrm>
        </p:spPr>
        <p:txBody>
          <a:bodyPr/>
          <a:lstStyle/>
          <a:p>
            <a:pPr eaLnBrk="1" hangingPunct="1"/>
            <a:r>
              <a:rPr lang="en-GB" altLang="da-DK" dirty="0"/>
              <a:t>Idea: Deep copy production code source tree</a:t>
            </a:r>
          </a:p>
          <a:p>
            <a:pPr eaLnBrk="1" hangingPunct="1"/>
            <a:endParaRPr lang="en-GB" altLang="da-DK" dirty="0"/>
          </a:p>
          <a:p>
            <a:pPr eaLnBrk="1" hangingPunct="1"/>
            <a:endParaRPr lang="en-GB" altLang="da-DK" dirty="0"/>
          </a:p>
          <a:p>
            <a:pPr eaLnBrk="1" hangingPunct="1"/>
            <a:endParaRPr lang="en-GB" altLang="da-DK" dirty="0"/>
          </a:p>
          <a:p>
            <a:pPr eaLnBrk="1" hangingPunct="1"/>
            <a:endParaRPr lang="en-GB" altLang="da-DK" dirty="0"/>
          </a:p>
          <a:p>
            <a:pPr eaLnBrk="1" hangingPunct="1"/>
            <a:r>
              <a:rPr lang="en-GB" altLang="da-DK" dirty="0"/>
              <a:t>Code the new variant by replacing </a:t>
            </a:r>
            <a:br>
              <a:rPr lang="en-GB" altLang="da-DK" dirty="0"/>
            </a:br>
            <a:r>
              <a:rPr lang="en-GB" altLang="da-DK" dirty="0"/>
              <a:t>the code at the variability point.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949" y="4520940"/>
            <a:ext cx="3235103" cy="79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522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Benefits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Benefits:</a:t>
            </a:r>
          </a:p>
          <a:p>
            <a:pPr lvl="1" eaLnBrk="1" hangingPunct="1"/>
            <a:r>
              <a:rPr lang="en-GB" altLang="da-DK"/>
              <a:t>It is simple!</a:t>
            </a:r>
          </a:p>
          <a:p>
            <a:pPr lvl="2" eaLnBrk="1" hangingPunct="1"/>
            <a:r>
              <a:rPr lang="en-GB" altLang="da-DK"/>
              <a:t>no special skill set required in developer team</a:t>
            </a:r>
          </a:p>
          <a:p>
            <a:pPr lvl="2" eaLnBrk="1" hangingPunct="1"/>
            <a:r>
              <a:rPr lang="en-GB" altLang="da-DK"/>
              <a:t>easy to explain idea to new developers</a:t>
            </a:r>
          </a:p>
          <a:p>
            <a:pPr lvl="1" eaLnBrk="1" hangingPunct="1"/>
            <a:r>
              <a:rPr lang="en-GB" altLang="da-DK"/>
              <a:t>It is fast!</a:t>
            </a:r>
          </a:p>
          <a:p>
            <a:pPr lvl="2" eaLnBrk="1" hangingPunct="1"/>
            <a:r>
              <a:rPr lang="en-GB" altLang="da-DK"/>
              <a:t>&lt; 5 minutes?</a:t>
            </a:r>
          </a:p>
          <a:p>
            <a:pPr lvl="1" eaLnBrk="1" hangingPunct="1"/>
            <a:r>
              <a:rPr lang="en-GB" altLang="da-DK"/>
              <a:t>It provides perfect variant decoupling</a:t>
            </a:r>
          </a:p>
          <a:p>
            <a:pPr lvl="2" eaLnBrk="1" hangingPunct="1"/>
            <a:r>
              <a:rPr lang="en-GB" altLang="da-DK"/>
              <a:t>defects introduced in variant 2 does </a:t>
            </a:r>
            <a:r>
              <a:rPr lang="en-GB" altLang="da-DK" b="1"/>
              <a:t>not</a:t>
            </a:r>
            <a:r>
              <a:rPr lang="en-GB" altLang="da-DK"/>
              <a:t> reduce reliability of variant 1</a:t>
            </a:r>
          </a:p>
          <a:p>
            <a:pPr lvl="2" eaLnBrk="1" hangingPunct="1"/>
            <a:r>
              <a:rPr lang="en-GB" altLang="da-DK"/>
              <a:t>easy to distinguish variants (consult folder hierarchy)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30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Liabilities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 dirty="0"/>
              <a:t>Liabilities:</a:t>
            </a:r>
          </a:p>
          <a:p>
            <a:pPr eaLnBrk="1" hangingPunct="1"/>
            <a:r>
              <a:rPr lang="en-US" altLang="da-DK" b="1" dirty="0"/>
              <a:t>Multiple maintenance problem </a:t>
            </a:r>
            <a:r>
              <a:rPr lang="en-US" altLang="da-DK" b="1" dirty="0">
                <a:sym typeface="Wingdings" pitchFamily="2" charset="2"/>
              </a:rPr>
              <a:t></a:t>
            </a:r>
            <a:endParaRPr lang="en-US" altLang="da-DK" dirty="0">
              <a:sym typeface="Wingdings" pitchFamily="2" charset="2"/>
            </a:endParaRPr>
          </a:p>
          <a:p>
            <a:pPr lvl="1" eaLnBrk="1" hangingPunct="1"/>
            <a:r>
              <a:rPr lang="en-US" altLang="da-DK" dirty="0">
                <a:sym typeface="Wingdings" pitchFamily="2" charset="2"/>
              </a:rPr>
              <a:t>Changes in common code must be propagated to all copies</a:t>
            </a:r>
          </a:p>
          <a:p>
            <a:pPr lvl="1" eaLnBrk="1" hangingPunct="1"/>
            <a:r>
              <a:rPr lang="en-US" altLang="da-DK" dirty="0">
                <a:sym typeface="Wingdings" pitchFamily="2" charset="2"/>
              </a:rPr>
              <a:t>Usually manual process (or tedious SCM operation)</a:t>
            </a:r>
          </a:p>
          <a:p>
            <a:pPr eaLnBrk="1" hangingPunct="1"/>
            <a:endParaRPr lang="en-US" altLang="da-DK" dirty="0">
              <a:sym typeface="Wingdings" pitchFamily="2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10" y="2781300"/>
            <a:ext cx="4587928" cy="1122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5" y="3930431"/>
            <a:ext cx="4943475" cy="1209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0" y="4702066"/>
            <a:ext cx="2286000" cy="228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New code here …</a:t>
            </a:r>
          </a:p>
        </p:txBody>
      </p:sp>
      <p:cxnSp>
        <p:nvCxnSpPr>
          <p:cNvPr id="9" name="Straight Arrow Connector 8"/>
          <p:cNvCxnSpPr>
            <a:stCxn id="12" idx="1"/>
          </p:cNvCxnSpPr>
          <p:nvPr/>
        </p:nvCxnSpPr>
        <p:spPr>
          <a:xfrm flipH="1" flipV="1">
            <a:off x="3581400" y="3238501"/>
            <a:ext cx="1752600" cy="65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959096" y="3288051"/>
            <a:ext cx="603504" cy="837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34000" y="2867726"/>
            <a:ext cx="3209925" cy="8722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Identical code copies!</a:t>
            </a:r>
          </a:p>
          <a:p>
            <a:pPr algn="ctr"/>
            <a:r>
              <a:rPr lang="en-US" dirty="0"/>
              <a:t>Bugs here must be fixed in</a:t>
            </a:r>
            <a:br>
              <a:rPr lang="en-US" dirty="0"/>
            </a:br>
            <a:r>
              <a:rPr lang="en-US" dirty="0"/>
              <a:t>N different places!!!</a:t>
            </a:r>
          </a:p>
        </p:txBody>
      </p:sp>
    </p:spTree>
    <p:extLst>
      <p:ext uri="{BB962C8B-B14F-4D97-AF65-F5344CB8AC3E}">
        <p14:creationId xmlns:p14="http://schemas.microsoft.com/office/powerpoint/2010/main" val="344105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Liabilities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 dirty="0"/>
              <a:t>Liabilities:</a:t>
            </a:r>
          </a:p>
          <a:p>
            <a:pPr eaLnBrk="1" hangingPunct="1"/>
            <a:r>
              <a:rPr lang="en-US" altLang="da-DK" b="1" dirty="0"/>
              <a:t>Multiple maintenance problem </a:t>
            </a:r>
            <a:r>
              <a:rPr lang="en-US" altLang="da-DK" b="1" dirty="0">
                <a:sym typeface="Wingdings" pitchFamily="2" charset="2"/>
              </a:rPr>
              <a:t></a:t>
            </a:r>
            <a:endParaRPr lang="en-US" altLang="da-DK" dirty="0">
              <a:sym typeface="Wingdings" pitchFamily="2" charset="2"/>
            </a:endParaRPr>
          </a:p>
          <a:p>
            <a:pPr lvl="1" eaLnBrk="1" hangingPunct="1"/>
            <a:r>
              <a:rPr lang="en-US" altLang="da-DK" dirty="0">
                <a:sym typeface="Wingdings" pitchFamily="2" charset="2"/>
              </a:rPr>
              <a:t>Changes in common code must be propagated to all copies</a:t>
            </a:r>
          </a:p>
          <a:p>
            <a:pPr lvl="1" eaLnBrk="1" hangingPunct="1"/>
            <a:r>
              <a:rPr lang="en-US" altLang="da-DK" dirty="0">
                <a:sym typeface="Wingdings" pitchFamily="2" charset="2"/>
              </a:rPr>
              <a:t>Usually manual process (or tedious SCM operation)</a:t>
            </a:r>
          </a:p>
          <a:p>
            <a:pPr eaLnBrk="1" hangingPunct="1"/>
            <a:r>
              <a:rPr lang="en-US" altLang="da-DK" dirty="0">
                <a:sym typeface="Wingdings" pitchFamily="2" charset="2"/>
              </a:rPr>
              <a:t>Example: </a:t>
            </a:r>
          </a:p>
          <a:p>
            <a:pPr lvl="1" eaLnBrk="1" hangingPunct="1"/>
            <a:r>
              <a:rPr lang="en-US" altLang="da-DK" dirty="0">
                <a:sym typeface="Wingdings" pitchFamily="2" charset="2"/>
              </a:rPr>
              <a:t>8 pay station variants (different rate policies)</a:t>
            </a:r>
          </a:p>
          <a:p>
            <a:pPr lvl="1" eaLnBrk="1" hangingPunct="1"/>
            <a:r>
              <a:rPr lang="en-US" altLang="da-DK" dirty="0">
                <a:sym typeface="Wingdings" pitchFamily="2" charset="2"/>
              </a:rPr>
              <a:t>request: pay station keeps track of earning </a:t>
            </a:r>
          </a:p>
          <a:p>
            <a:pPr eaLnBrk="1" hangingPunct="1"/>
            <a:r>
              <a:rPr lang="en-US" altLang="da-DK" dirty="0">
                <a:sym typeface="Wingdings" pitchFamily="2" charset="2"/>
              </a:rPr>
              <a:t>Experience: Variants drift apart, becoming different products instead of variants...</a:t>
            </a:r>
          </a:p>
          <a:p>
            <a:pPr eaLnBrk="1" hangingPunct="1"/>
            <a:endParaRPr lang="en-US" altLang="da-DK" dirty="0">
              <a:sym typeface="Wingdings" pitchFamily="2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55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Liabilities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 dirty="0"/>
              <a:t>If you have many copies you easily get mixed up</a:t>
            </a:r>
          </a:p>
          <a:p>
            <a:pPr lvl="1" eaLnBrk="1" hangingPunct="1"/>
            <a:r>
              <a:rPr lang="en-GB" altLang="da-DK" dirty="0"/>
              <a:t>thus the benefit of easily identifying which variant you are working on is actually not true</a:t>
            </a:r>
          </a:p>
          <a:p>
            <a:pPr lvl="1" eaLnBrk="1" hangingPunct="1"/>
            <a:endParaRPr lang="en-GB" altLang="da-DK" dirty="0"/>
          </a:p>
          <a:p>
            <a:pPr eaLnBrk="1" hangingPunct="1"/>
            <a:r>
              <a:rPr lang="en-GB" altLang="da-DK" dirty="0"/>
              <a:t>Example: </a:t>
            </a:r>
          </a:p>
          <a:p>
            <a:pPr lvl="1" eaLnBrk="1" hangingPunct="1"/>
            <a:r>
              <a:rPr lang="en-GB" altLang="da-DK" dirty="0"/>
              <a:t>Fixing the same bug in 5 nearly identical SAVOS production code bases at the same time </a:t>
            </a:r>
            <a:r>
              <a:rPr lang="en-GB" altLang="da-DK" dirty="0">
                <a:sym typeface="Wingdings" pitchFamily="2" charset="2"/>
              </a:rPr>
              <a:t></a:t>
            </a:r>
            <a:endParaRPr lang="en-GB" alt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16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Model 2: Parametric Solution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da-DK" dirty="0"/>
              <a:t>Perhaps the most Common in the book</a:t>
            </a:r>
          </a:p>
        </p:txBody>
      </p:sp>
    </p:spTree>
    <p:extLst>
      <p:ext uri="{BB962C8B-B14F-4D97-AF65-F5344CB8AC3E}">
        <p14:creationId xmlns:p14="http://schemas.microsoft.com/office/powerpoint/2010/main" val="244235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Parametric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 dirty="0"/>
              <a:t>Idea:</a:t>
            </a:r>
          </a:p>
          <a:p>
            <a:pPr lvl="1" eaLnBrk="1" hangingPunct="1"/>
            <a:r>
              <a:rPr lang="en-GB" altLang="da-DK" dirty="0"/>
              <a:t>It is only a single “behavioural unit” in the </a:t>
            </a:r>
            <a:r>
              <a:rPr lang="en-GB" altLang="da-DK" dirty="0" err="1"/>
              <a:t>addPayment</a:t>
            </a:r>
            <a:r>
              <a:rPr lang="en-GB" altLang="da-DK" dirty="0"/>
              <a:t> method that varies</a:t>
            </a:r>
          </a:p>
          <a:p>
            <a:pPr lvl="1" eaLnBrk="1" hangingPunct="1"/>
            <a:endParaRPr lang="en-GB" altLang="da-DK" dirty="0"/>
          </a:p>
          <a:p>
            <a:pPr lvl="1" eaLnBrk="1" hangingPunct="1"/>
            <a:endParaRPr lang="en-GB" altLang="da-DK" dirty="0"/>
          </a:p>
          <a:p>
            <a:pPr lvl="1" eaLnBrk="1" hangingPunct="1"/>
            <a:r>
              <a:rPr lang="en-GB" altLang="da-DK" dirty="0"/>
              <a:t>I can simply make a </a:t>
            </a:r>
            <a:r>
              <a:rPr lang="en-GB" altLang="da-DK" i="1" dirty="0"/>
              <a:t>conditional statement </a:t>
            </a:r>
            <a:r>
              <a:rPr lang="en-GB" altLang="da-DK" dirty="0"/>
              <a:t>there</a:t>
            </a:r>
          </a:p>
          <a:p>
            <a:pPr lvl="1" eaLnBrk="1" hangingPunct="1"/>
            <a:endParaRPr lang="en-GB" altLang="da-DK" dirty="0"/>
          </a:p>
          <a:p>
            <a:pPr eaLnBrk="1" hangingPunct="1"/>
            <a:r>
              <a:rPr lang="en-GB" altLang="da-DK" dirty="0"/>
              <a:t>A) Introduce a parameter (Which town are we in?)</a:t>
            </a:r>
          </a:p>
          <a:p>
            <a:pPr eaLnBrk="1" hangingPunct="1"/>
            <a:r>
              <a:rPr lang="en-GB" altLang="da-DK" dirty="0"/>
              <a:t>B) Switch on that parameter, each time town specific behaviour is needed.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90700"/>
            <a:ext cx="3810000" cy="9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57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Code View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52500"/>
            <a:ext cx="8077200" cy="4318000"/>
          </a:xfrm>
        </p:spPr>
        <p:txBody>
          <a:bodyPr/>
          <a:lstStyle/>
          <a:p>
            <a:pPr eaLnBrk="1" hangingPunct="1"/>
            <a:endParaRPr lang="en-GB" alt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D7D292-C92C-0A22-8E04-81D16B3B9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26041"/>
            <a:ext cx="4862513" cy="2015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5BCD0F-4EC2-533A-25F1-44349FC21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425" y="2400300"/>
            <a:ext cx="5416549" cy="27974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7BB988-3C11-44F6-B874-2108F9D6AFC7}"/>
              </a:ext>
            </a:extLst>
          </p:cNvPr>
          <p:cNvSpPr/>
          <p:nvPr/>
        </p:nvSpPr>
        <p:spPr>
          <a:xfrm>
            <a:off x="2498956" y="4076700"/>
            <a:ext cx="3511549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B1196B-C872-9F44-4E72-B4B2FA667472}"/>
              </a:ext>
            </a:extLst>
          </p:cNvPr>
          <p:cNvSpPr/>
          <p:nvPr/>
        </p:nvSpPr>
        <p:spPr>
          <a:xfrm>
            <a:off x="1066800" y="1333500"/>
            <a:ext cx="3962400" cy="22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38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Instantiation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 dirty="0"/>
              <a:t>Of course – we now have to specify </a:t>
            </a:r>
            <a:r>
              <a:rPr lang="en-GB" altLang="da-DK" i="1" dirty="0"/>
              <a:t>which</a:t>
            </a:r>
            <a:r>
              <a:rPr lang="en-GB" altLang="da-DK" dirty="0"/>
              <a:t> variant of the pay station to use</a:t>
            </a:r>
          </a:p>
          <a:p>
            <a:pPr lvl="1" eaLnBrk="1" hangingPunct="1"/>
            <a:r>
              <a:rPr lang="en-GB" altLang="da-DK" dirty="0"/>
              <a:t>Either </a:t>
            </a:r>
            <a:r>
              <a:rPr lang="en-GB" altLang="da-DK" dirty="0" err="1"/>
              <a:t>AlphaTown</a:t>
            </a:r>
            <a:r>
              <a:rPr lang="en-GB" altLang="da-DK" dirty="0"/>
              <a:t> or </a:t>
            </a:r>
            <a:r>
              <a:rPr lang="en-GB" altLang="da-DK" dirty="0" err="1"/>
              <a:t>BetaTown</a:t>
            </a:r>
            <a:endParaRPr lang="en-GB" altLang="da-DK" dirty="0"/>
          </a:p>
          <a:p>
            <a:pPr lvl="1" eaLnBrk="1" hangingPunct="1"/>
            <a:endParaRPr lang="en-GB" altLang="da-DK" dirty="0"/>
          </a:p>
          <a:p>
            <a:pPr eaLnBrk="1" hangingPunct="1"/>
            <a:r>
              <a:rPr lang="en-GB" altLang="da-DK" dirty="0"/>
              <a:t>Defined by the constructor parameters:</a:t>
            </a:r>
          </a:p>
          <a:p>
            <a:pPr lvl="1" eaLnBrk="1" hangingPunct="1"/>
            <a:r>
              <a:rPr lang="en-GB" altLang="da-DK" dirty="0"/>
              <a:t>Here for ‘</a:t>
            </a:r>
            <a:r>
              <a:rPr lang="en-GB" altLang="da-DK" dirty="0" err="1"/>
              <a:t>AlphaTown</a:t>
            </a:r>
            <a:r>
              <a:rPr lang="en-GB" altLang="da-DK" dirty="0"/>
              <a:t>’</a:t>
            </a:r>
          </a:p>
          <a:p>
            <a:pPr eaLnBrk="1" hangingPunct="1"/>
            <a:endParaRPr lang="en-GB" alt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FEC76-B387-8755-8973-9FBF2EB42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3390900"/>
            <a:ext cx="67913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5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 dirty="0"/>
              <a:t>Last – </a:t>
            </a:r>
            <a:r>
              <a:rPr lang="en-GB" altLang="da-DK" dirty="0" err="1"/>
              <a:t>Alphatown</a:t>
            </a:r>
            <a:r>
              <a:rPr lang="en-GB" altLang="da-DK" dirty="0"/>
              <a:t> county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Customer – </a:t>
            </a:r>
            <a:r>
              <a:rPr lang="en-GB" altLang="da-DK" i="1"/>
              <a:t>Alphatown</a:t>
            </a:r>
            <a:r>
              <a:rPr lang="en-GB" altLang="da-DK"/>
              <a:t> county:</a:t>
            </a:r>
          </a:p>
          <a:p>
            <a:pPr eaLnBrk="1" hangingPunct="1"/>
            <a:r>
              <a:rPr lang="en-GB" altLang="da-DK"/>
              <a:t>The pay station must:</a:t>
            </a:r>
          </a:p>
          <a:p>
            <a:pPr eaLnBrk="1" hangingPunct="1"/>
            <a:endParaRPr lang="en-GB" altLang="da-DK"/>
          </a:p>
          <a:p>
            <a:pPr lvl="1" eaLnBrk="1" hangingPunct="1"/>
            <a:r>
              <a:rPr lang="en-GB" altLang="da-DK"/>
              <a:t>accept coins for payment</a:t>
            </a:r>
          </a:p>
          <a:p>
            <a:pPr lvl="1" eaLnBrk="1" hangingPunct="1"/>
            <a:r>
              <a:rPr lang="en-GB" altLang="da-DK"/>
              <a:t>show time bought</a:t>
            </a:r>
          </a:p>
          <a:p>
            <a:pPr lvl="1" eaLnBrk="1" hangingPunct="1"/>
            <a:r>
              <a:rPr lang="en-GB" altLang="da-DK"/>
              <a:t>print parking time receipts</a:t>
            </a:r>
          </a:p>
          <a:p>
            <a:pPr lvl="1" eaLnBrk="1" hangingPunct="1"/>
            <a:r>
              <a:rPr lang="en-GB" altLang="da-DK"/>
              <a:t>US: 2 minutes cost 5 cent</a:t>
            </a:r>
          </a:p>
          <a:p>
            <a:pPr lvl="1" eaLnBrk="1" hangingPunct="1"/>
            <a:r>
              <a:rPr lang="en-GB" altLang="da-DK"/>
              <a:t>handle buy and cancel</a:t>
            </a:r>
          </a:p>
          <a:p>
            <a:pPr lvl="1" eaLnBrk="1" hangingPunct="1"/>
            <a:r>
              <a:rPr lang="en-GB" altLang="da-DK"/>
              <a:t>maintenance (empty it)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CB0CF8-3E53-FFD5-042D-F599F3668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26041"/>
            <a:ext cx="3152775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0964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Benefits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 dirty="0"/>
              <a:t>Benefits:</a:t>
            </a:r>
          </a:p>
          <a:p>
            <a:pPr lvl="1" eaLnBrk="1" hangingPunct="1"/>
            <a:r>
              <a:rPr lang="en-GB" altLang="da-DK" dirty="0"/>
              <a:t>Simple</a:t>
            </a:r>
          </a:p>
          <a:p>
            <a:pPr lvl="2" eaLnBrk="1" hangingPunct="1"/>
            <a:r>
              <a:rPr lang="en-GB" altLang="da-DK" dirty="0"/>
              <a:t>A conditional statement is one of the first aspects learned by programmers, used widely, and thus easy to understand for any skill level developer team</a:t>
            </a:r>
          </a:p>
          <a:p>
            <a:pPr lvl="1" eaLnBrk="1" hangingPunct="1"/>
            <a:r>
              <a:rPr lang="en-GB" altLang="da-DK" dirty="0"/>
              <a:t>Avoid multiple maintenance problem</a:t>
            </a:r>
          </a:p>
          <a:p>
            <a:pPr lvl="2" eaLnBrk="1" hangingPunct="1"/>
            <a:r>
              <a:rPr lang="en-GB" altLang="da-DK" dirty="0"/>
              <a:t>Yeah!!! Common defects/requirements are handled once and for all.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1447800" y="4152900"/>
            <a:ext cx="2895600" cy="2286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BB1C039-3A67-95B9-5E07-71E7F1A86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3467100"/>
            <a:ext cx="3543108" cy="182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8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Liabilities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Liabilities:</a:t>
            </a:r>
          </a:p>
          <a:p>
            <a:pPr lvl="1" eaLnBrk="1" hangingPunct="1"/>
            <a:r>
              <a:rPr lang="en-GB" altLang="da-DK"/>
              <a:t>Reliability concerns</a:t>
            </a:r>
          </a:p>
          <a:p>
            <a:pPr lvl="1" eaLnBrk="1" hangingPunct="1"/>
            <a:endParaRPr lang="en-GB" altLang="da-DK"/>
          </a:p>
          <a:p>
            <a:pPr lvl="1" eaLnBrk="1" hangingPunct="1"/>
            <a:r>
              <a:rPr lang="en-GB" altLang="da-DK"/>
              <a:t>Readability concerns</a:t>
            </a:r>
          </a:p>
          <a:p>
            <a:pPr lvl="1" eaLnBrk="1" hangingPunct="1"/>
            <a:endParaRPr lang="en-GB" altLang="da-DK"/>
          </a:p>
          <a:p>
            <a:pPr lvl="1" eaLnBrk="1" hangingPunct="1"/>
            <a:r>
              <a:rPr lang="en-GB" altLang="da-DK"/>
              <a:t>Responsibility erosion</a:t>
            </a:r>
          </a:p>
          <a:p>
            <a:pPr lvl="1" eaLnBrk="1" hangingPunct="1"/>
            <a:endParaRPr lang="en-GB" altLang="da-DK"/>
          </a:p>
          <a:p>
            <a:pPr lvl="1" eaLnBrk="1" hangingPunct="1"/>
            <a:r>
              <a:rPr lang="en-GB" altLang="da-DK"/>
              <a:t>Composition problem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31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Analysis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a-DK" b="1" dirty="0"/>
              <a:t>Reliability/quality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dirty="0"/>
              <a:t>Each time we must add a new rate model (sell in a new town) we must </a:t>
            </a:r>
            <a:r>
              <a:rPr lang="en-US" altLang="da-DK" i="1" dirty="0"/>
              <a:t>add code</a:t>
            </a:r>
            <a:r>
              <a:rPr lang="en-US" altLang="da-DK" dirty="0"/>
              <a:t> to the existing </a:t>
            </a:r>
            <a:r>
              <a:rPr lang="en-US" altLang="da-DK" dirty="0" err="1"/>
              <a:t>PayStationImpl</a:t>
            </a:r>
            <a:r>
              <a:rPr lang="en-US" altLang="da-DK" dirty="0"/>
              <a:t> class.</a:t>
            </a:r>
          </a:p>
          <a:p>
            <a:pPr lvl="1" eaLnBrk="1" hangingPunct="1">
              <a:lnSpc>
                <a:spcPct val="90000"/>
              </a:lnSpc>
            </a:pPr>
            <a:endParaRPr lang="en-US" altLang="da-DK" dirty="0"/>
          </a:p>
          <a:p>
            <a:pPr lvl="1" eaLnBrk="1" hangingPunct="1">
              <a:lnSpc>
                <a:spcPct val="90000"/>
              </a:lnSpc>
            </a:pPr>
            <a:endParaRPr lang="en-US" altLang="da-DK" dirty="0"/>
          </a:p>
          <a:p>
            <a:pPr lvl="1" eaLnBrk="1" hangingPunct="1">
              <a:lnSpc>
                <a:spcPct val="90000"/>
              </a:lnSpc>
            </a:pPr>
            <a:endParaRPr lang="en-US" altLang="da-DK" dirty="0"/>
          </a:p>
          <a:p>
            <a:pPr lvl="1" eaLnBrk="1" hangingPunct="1">
              <a:lnSpc>
                <a:spcPct val="90000"/>
              </a:lnSpc>
            </a:pPr>
            <a:endParaRPr lang="en-US" altLang="da-DK" dirty="0"/>
          </a:p>
          <a:p>
            <a:pPr lvl="1" eaLnBrk="1" hangingPunct="1">
              <a:lnSpc>
                <a:spcPct val="90000"/>
              </a:lnSpc>
            </a:pPr>
            <a:endParaRPr lang="en-US" altLang="da-DK" dirty="0"/>
          </a:p>
          <a:p>
            <a:pPr lvl="1" eaLnBrk="1" hangingPunct="1">
              <a:lnSpc>
                <a:spcPct val="90000"/>
              </a:lnSpc>
            </a:pPr>
            <a:r>
              <a:rPr lang="en-US" altLang="da-DK" dirty="0"/>
              <a:t>This means potential of introducing errors in old code.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dirty="0"/>
              <a:t>This means complete regression testing (and test case review) of all product variants!</a:t>
            </a:r>
            <a:endParaRPr lang="en-US" altLang="da-DK" i="1" dirty="0"/>
          </a:p>
          <a:p>
            <a:pPr lvl="1" eaLnBrk="1" hangingPunct="1">
              <a:lnSpc>
                <a:spcPct val="90000"/>
              </a:lnSpc>
            </a:pPr>
            <a:r>
              <a:rPr lang="en-US" altLang="da-DK" i="1" dirty="0"/>
              <a:t>Change by modification</a:t>
            </a:r>
            <a:r>
              <a:rPr lang="en-US" altLang="da-DK" dirty="0"/>
              <a:t> is costly !!!</a:t>
            </a:r>
          </a:p>
          <a:p>
            <a:pPr eaLnBrk="1" hangingPunct="1">
              <a:lnSpc>
                <a:spcPct val="90000"/>
              </a:lnSpc>
            </a:pPr>
            <a:endParaRPr lang="en-US" alt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18AAB-78E7-9470-5C9E-FB001D93E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019300"/>
            <a:ext cx="3388366" cy="1571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02DCD1-6CCA-3B64-56F4-6BF518E8428C}"/>
              </a:ext>
            </a:extLst>
          </p:cNvPr>
          <p:cNvSpPr/>
          <p:nvPr/>
        </p:nvSpPr>
        <p:spPr>
          <a:xfrm>
            <a:off x="3962400" y="2933700"/>
            <a:ext cx="3657600" cy="533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6949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Analysis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a-DK" b="1" dirty="0"/>
              <a:t>Reliability/quality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dirty="0"/>
              <a:t>Actually our pay station case is the </a:t>
            </a:r>
            <a:r>
              <a:rPr lang="en-US" altLang="da-DK" i="1" dirty="0"/>
              <a:t>easiest one: only one ‘switch’!</a:t>
            </a:r>
            <a:endParaRPr lang="en-US" altLang="da-DK" dirty="0"/>
          </a:p>
          <a:p>
            <a:pPr lvl="1" eaLnBrk="1" hangingPunct="1">
              <a:lnSpc>
                <a:spcPct val="90000"/>
              </a:lnSpc>
            </a:pPr>
            <a:r>
              <a:rPr lang="en-US" altLang="da-DK" dirty="0"/>
              <a:t>Consider a big system in which there are 83 places where we switch on the town parameter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da-DK" dirty="0"/>
              <a:t>Or – was it </a:t>
            </a:r>
            <a:r>
              <a:rPr lang="en-US" altLang="da-DK" b="1" dirty="0"/>
              <a:t>84</a:t>
            </a:r>
            <a:r>
              <a:rPr lang="en-US" altLang="da-DK" dirty="0"/>
              <a:t> places ???</a:t>
            </a:r>
          </a:p>
          <a:p>
            <a:pPr lvl="1" eaLnBrk="1" hangingPunct="1">
              <a:lnSpc>
                <a:spcPct val="90000"/>
              </a:lnSpc>
            </a:pPr>
            <a:endParaRPr lang="en-US" altLang="da-DK" dirty="0"/>
          </a:p>
          <a:p>
            <a:pPr lvl="1" eaLnBrk="1" hangingPunct="1">
              <a:lnSpc>
                <a:spcPct val="90000"/>
              </a:lnSpc>
            </a:pPr>
            <a:endParaRPr lang="en-US" altLang="da-DK" dirty="0"/>
          </a:p>
          <a:p>
            <a:pPr lvl="1" eaLnBrk="1" hangingPunct="1">
              <a:lnSpc>
                <a:spcPct val="90000"/>
              </a:lnSpc>
            </a:pPr>
            <a:endParaRPr lang="en-US" altLang="da-DK" dirty="0"/>
          </a:p>
          <a:p>
            <a:pPr lvl="1" eaLnBrk="1" hangingPunct="1">
              <a:lnSpc>
                <a:spcPct val="90000"/>
              </a:lnSpc>
            </a:pPr>
            <a:endParaRPr lang="en-US" altLang="da-DK" dirty="0"/>
          </a:p>
          <a:p>
            <a:pPr lvl="1" eaLnBrk="1" hangingPunct="1">
              <a:lnSpc>
                <a:spcPct val="90000"/>
              </a:lnSpc>
            </a:pPr>
            <a:endParaRPr lang="en-US" altLang="da-DK" i="1" dirty="0"/>
          </a:p>
          <a:p>
            <a:pPr lvl="1" eaLnBrk="1" hangingPunct="1">
              <a:lnSpc>
                <a:spcPct val="90000"/>
              </a:lnSpc>
            </a:pPr>
            <a:endParaRPr lang="en-US" altLang="da-DK" i="1" dirty="0"/>
          </a:p>
          <a:p>
            <a:pPr lvl="1" eaLnBrk="1" hangingPunct="1">
              <a:lnSpc>
                <a:spcPct val="90000"/>
              </a:lnSpc>
            </a:pPr>
            <a:r>
              <a:rPr lang="en-US" altLang="da-DK" i="1" dirty="0"/>
              <a:t>Change by modification</a:t>
            </a:r>
            <a:r>
              <a:rPr lang="en-US" altLang="da-DK" dirty="0"/>
              <a:t> is costly !!!</a:t>
            </a:r>
          </a:p>
          <a:p>
            <a:pPr eaLnBrk="1" hangingPunct="1">
              <a:lnSpc>
                <a:spcPct val="90000"/>
              </a:lnSpc>
            </a:pPr>
            <a:endParaRPr lang="en-US" alt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89E18-B8D5-4FCF-BE45-BAE3AFEAF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91" y="4994135"/>
            <a:ext cx="5172075" cy="585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76C4F2-88F9-7D1A-F003-A58A09E95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" y="2705100"/>
            <a:ext cx="4019550" cy="1864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8D4749-35E5-66E0-FF2B-4642DA0E0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801" y="2024438"/>
            <a:ext cx="1262127" cy="585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A1BC29-143A-15E4-F298-6B3ECD6BF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073" y="2383168"/>
            <a:ext cx="1262127" cy="585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2BDE84-F20D-6D7A-461B-DDC2379B5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530" y="1979294"/>
            <a:ext cx="1262127" cy="585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79426D-2C2F-5D4C-C562-C1E95D382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359" y="3290797"/>
            <a:ext cx="1262127" cy="585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EB22C-AB7C-71C4-61F1-D0645EEB6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073" y="3041215"/>
            <a:ext cx="1262127" cy="5854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95B46F-9AB6-FAFB-183B-B0D935133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729" y="2094174"/>
            <a:ext cx="1262127" cy="585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4E2E1C-06D4-4601-3A64-D5D1CD1B3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052" y="2751957"/>
            <a:ext cx="1262127" cy="5854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88A6AA-C076-C420-B739-75D4D0234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025" y="3678568"/>
            <a:ext cx="1262127" cy="585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0ECFD1-A2D4-173E-BC38-74F80096D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873" y="3449968"/>
            <a:ext cx="1262127" cy="5854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A3877E-3830-7069-1F93-85E55E369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409" y="4304840"/>
            <a:ext cx="1262127" cy="5854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15C9B9-7224-C8AC-253A-386999DD4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158" y="4199874"/>
            <a:ext cx="1262127" cy="585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B2763A-E12C-F0F9-440B-52CE677CF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073" y="3907168"/>
            <a:ext cx="1262127" cy="5854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E9EC8B-ABC2-970F-F896-F02B565FD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959" y="2449285"/>
            <a:ext cx="1262127" cy="58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9438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Analysis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76300"/>
            <a:ext cx="7700963" cy="3807354"/>
          </a:xfrm>
        </p:spPr>
        <p:txBody>
          <a:bodyPr/>
          <a:lstStyle/>
          <a:p>
            <a:pPr eaLnBrk="1" hangingPunct="1"/>
            <a:r>
              <a:rPr lang="en-US" altLang="da-DK" b="1" dirty="0"/>
              <a:t>Readability: Code bloat</a:t>
            </a:r>
          </a:p>
          <a:p>
            <a:pPr lvl="1" eaLnBrk="1" hangingPunct="1"/>
            <a:r>
              <a:rPr lang="en-US" altLang="da-DK" dirty="0"/>
              <a:t>If we must handle 43 different price models, then the switching code becomes long and winding, and the original algorithm almost drowns...</a:t>
            </a:r>
          </a:p>
          <a:p>
            <a:pPr eaLnBrk="1" hangingPunct="1"/>
            <a:r>
              <a:rPr lang="en-US" altLang="da-DK" b="1" dirty="0"/>
              <a:t>Switch creep</a:t>
            </a:r>
          </a:p>
          <a:p>
            <a:pPr lvl="1" eaLnBrk="1" hangingPunct="1"/>
            <a:r>
              <a:rPr lang="en-US" altLang="da-DK" dirty="0"/>
              <a:t>Throwing in “if” often leads to more “if”</a:t>
            </a:r>
          </a:p>
        </p:txBody>
      </p:sp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250826" y="3162300"/>
            <a:ext cx="647965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a-DK" sz="1600" b="1" i="0" dirty="0">
                <a:solidFill>
                  <a:schemeClr val="accent2"/>
                </a:solidFill>
                <a:latin typeface="Courier New" pitchFamily="49" charset="0"/>
              </a:rPr>
              <a:t>if ( Town == ALPHATOWN 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1600" b="1" i="0" dirty="0">
                <a:solidFill>
                  <a:schemeClr val="accent2"/>
                </a:solidFill>
                <a:latin typeface="Courier New" pitchFamily="49" charset="0"/>
              </a:rPr>
              <a:t>   if ( </a:t>
            </a:r>
            <a:r>
              <a:rPr lang="en-US" altLang="da-DK" sz="1600" b="1" i="0" dirty="0" err="1">
                <a:solidFill>
                  <a:schemeClr val="accent2"/>
                </a:solidFill>
                <a:latin typeface="Courier New" pitchFamily="49" charset="0"/>
              </a:rPr>
              <a:t>databaseServer</a:t>
            </a:r>
            <a:r>
              <a:rPr lang="en-US" altLang="da-DK" sz="1600" b="1" i="0" dirty="0">
                <a:solidFill>
                  <a:schemeClr val="accent2"/>
                </a:solidFill>
                <a:latin typeface="Courier New" pitchFamily="49" charset="0"/>
              </a:rPr>
              <a:t> == ORACLE &amp;&amp; </a:t>
            </a:r>
            <a:r>
              <a:rPr lang="en-US" altLang="da-DK" sz="1600" b="1" dirty="0" err="1">
                <a:solidFill>
                  <a:schemeClr val="accent2"/>
                </a:solidFill>
                <a:latin typeface="Courier New" pitchFamily="49" charset="0"/>
              </a:rPr>
              <a:t>o</a:t>
            </a:r>
            <a:r>
              <a:rPr lang="en-US" altLang="da-DK" sz="1600" b="1" i="0" dirty="0" err="1">
                <a:solidFill>
                  <a:schemeClr val="accent2"/>
                </a:solidFill>
                <a:latin typeface="Courier New" pitchFamily="49" charset="0"/>
              </a:rPr>
              <a:t>ptimizingOn</a:t>
            </a:r>
            <a:r>
              <a:rPr lang="en-US" altLang="da-DK" sz="1600" b="1" i="0" dirty="0">
                <a:solidFill>
                  <a:schemeClr val="accent2"/>
                </a:solidFill>
                <a:latin typeface="Courier New" pitchFamily="49" charset="0"/>
              </a:rPr>
              <a:t> ){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1600" b="1" i="0" dirty="0">
                <a:solidFill>
                  <a:schemeClr val="accent2"/>
                </a:solidFill>
                <a:latin typeface="Courier New" pitchFamily="49" charset="0"/>
              </a:rPr>
              <a:t>      if ( DEBUG ) { </a:t>
            </a:r>
            <a:r>
              <a:rPr lang="en-US" altLang="da-DK" sz="1600" b="1" dirty="0" err="1">
                <a:solidFill>
                  <a:schemeClr val="accent2"/>
                </a:solidFill>
                <a:latin typeface="Courier New" pitchFamily="49" charset="0"/>
              </a:rPr>
              <a:t>System.out.println</a:t>
            </a:r>
            <a:r>
              <a:rPr lang="en-US" altLang="da-DK" sz="1600" b="1" i="0" dirty="0">
                <a:solidFill>
                  <a:schemeClr val="accent2"/>
                </a:solidFill>
                <a:latin typeface="Courier New" pitchFamily="49" charset="0"/>
              </a:rPr>
              <a:t>( “...” );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1600" b="1" i="0" dirty="0">
                <a:solidFill>
                  <a:schemeClr val="accent2"/>
                </a:solidFill>
                <a:latin typeface="Courier New" pitchFamily="49" charset="0"/>
              </a:rPr>
              <a:t>      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1600" b="1" i="0" dirty="0">
                <a:solidFill>
                  <a:schemeClr val="accent2"/>
                </a:solidFill>
                <a:latin typeface="Courier New" pitchFamily="49" charset="0"/>
              </a:rPr>
              <a:t>   } else { if ( </a:t>
            </a:r>
            <a:r>
              <a:rPr lang="en-US" altLang="da-DK" sz="1600" b="1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altLang="da-DK" sz="1600" b="1" i="0" dirty="0" err="1">
                <a:solidFill>
                  <a:schemeClr val="accent2"/>
                </a:solidFill>
                <a:latin typeface="Courier New" pitchFamily="49" charset="0"/>
              </a:rPr>
              <a:t>sMobilePayment</a:t>
            </a:r>
            <a:r>
              <a:rPr lang="en-US" altLang="da-DK" sz="1600" b="1" i="0" dirty="0">
                <a:solidFill>
                  <a:schemeClr val="accent2"/>
                </a:solidFill>
                <a:latin typeface="Courier New" pitchFamily="49" charset="0"/>
              </a:rPr>
              <a:t>() 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1600" b="1" i="0" dirty="0">
                <a:solidFill>
                  <a:schemeClr val="accent2"/>
                </a:solidFill>
                <a:latin typeface="Courier New" pitchFamily="49" charset="0"/>
              </a:rPr>
              <a:t>      </a:t>
            </a:r>
            <a:r>
              <a:rPr lang="en-US" altLang="da-DK" sz="1600" b="1" i="0" dirty="0" err="1">
                <a:solidFill>
                  <a:schemeClr val="accent2"/>
                </a:solidFill>
                <a:latin typeface="Courier New" pitchFamily="49" charset="0"/>
              </a:rPr>
              <a:t>discountFactor</a:t>
            </a:r>
            <a:r>
              <a:rPr lang="en-US" altLang="da-DK" sz="1600" b="1" i="0" dirty="0">
                <a:solidFill>
                  <a:schemeClr val="accent2"/>
                </a:solidFill>
                <a:latin typeface="Courier New" pitchFamily="49" charset="0"/>
              </a:rPr>
              <a:t> = 0.9;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1600" b="1" i="0" dirty="0">
                <a:solidFill>
                  <a:schemeClr val="accent2"/>
                </a:solidFill>
                <a:latin typeface="Courier New" pitchFamily="49" charset="0"/>
              </a:rPr>
              <a:t>      XXX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1600" b="1" i="0" dirty="0">
                <a:solidFill>
                  <a:schemeClr val="accent2"/>
                </a:solidFill>
                <a:latin typeface="Courier New" pitchFamily="49" charset="0"/>
              </a:rPr>
              <a:t>} else { ... }</a:t>
            </a:r>
            <a:endParaRPr lang="en-US" altLang="da-DK" sz="1600" i="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823301" name="Text Box 5"/>
          <p:cNvSpPr txBox="1">
            <a:spLocks noChangeArrowheads="1"/>
          </p:cNvSpPr>
          <p:nvPr/>
        </p:nvSpPr>
        <p:spPr bwMode="auto">
          <a:xfrm>
            <a:off x="5076825" y="4478073"/>
            <a:ext cx="3887788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a-DK" sz="2000" dirty="0">
                <a:solidFill>
                  <a:schemeClr val="tx1"/>
                </a:solidFill>
              </a:rPr>
              <a:t>Tell me what options are set in the XXX code ? Difficult, huh?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23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0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Analysis</a:t>
            </a:r>
          </a:p>
        </p:txBody>
      </p:sp>
      <p:sp>
        <p:nvSpPr>
          <p:cNvPr id="2662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b="1" dirty="0"/>
              <a:t>Responsibility erosion (“feature creep”)</a:t>
            </a:r>
          </a:p>
          <a:p>
            <a:pPr lvl="1" eaLnBrk="1" hangingPunct="1"/>
            <a:r>
              <a:rPr lang="en-US" altLang="da-DK" dirty="0"/>
              <a:t>Let us review what the responsibilities of the pay station really are now:</a:t>
            </a:r>
          </a:p>
          <a:p>
            <a:pPr lvl="1" eaLnBrk="1" hangingPunct="1"/>
            <a:endParaRPr lang="en-US" altLang="da-DK" dirty="0"/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1411128" y="2095500"/>
            <a:ext cx="1789272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1600" i="0" dirty="0">
                <a:solidFill>
                  <a:schemeClr val="tx1"/>
                </a:solidFill>
                <a:latin typeface="Lucida Console" pitchFamily="49" charset="0"/>
              </a:rPr>
              <a:t>&lt;&lt;interface&gt;&gt;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1600" i="0" dirty="0" err="1">
                <a:solidFill>
                  <a:schemeClr val="tx1"/>
                </a:solidFill>
                <a:latin typeface="Lucida Console" pitchFamily="49" charset="0"/>
              </a:rPr>
              <a:t>PayStation</a:t>
            </a:r>
            <a:endParaRPr lang="en-US" altLang="da-DK" sz="1600" i="0" dirty="0">
              <a:solidFill>
                <a:schemeClr val="tx1"/>
              </a:solidFill>
              <a:latin typeface="Lucida Console" pitchFamily="49" charset="0"/>
            </a:endParaRPr>
          </a:p>
        </p:txBody>
      </p:sp>
      <p:sp>
        <p:nvSpPr>
          <p:cNvPr id="26632" name="Text Box 5"/>
          <p:cNvSpPr txBox="1">
            <a:spLocks noChangeArrowheads="1"/>
          </p:cNvSpPr>
          <p:nvPr/>
        </p:nvSpPr>
        <p:spPr bwMode="auto">
          <a:xfrm>
            <a:off x="533400" y="2974623"/>
            <a:ext cx="7453772" cy="232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 altLang="da-DK" sz="2000" b="1" i="0" dirty="0">
                <a:solidFill>
                  <a:schemeClr val="tx2"/>
                </a:solidFill>
              </a:rPr>
              <a:t>Responsibility</a:t>
            </a:r>
          </a:p>
          <a:p>
            <a:pPr>
              <a:buFont typeface="Symbol" pitchFamily="18" charset="2"/>
              <a:buAutoNum type="arabicPeriod"/>
            </a:pPr>
            <a:r>
              <a:rPr lang="en-US" altLang="da-DK" sz="2000" b="1" i="0" dirty="0">
                <a:solidFill>
                  <a:schemeClr val="tx2"/>
                </a:solidFill>
              </a:rPr>
              <a:t>Accept payment</a:t>
            </a:r>
          </a:p>
          <a:p>
            <a:pPr>
              <a:buFont typeface="Symbol" pitchFamily="18" charset="2"/>
              <a:buAutoNum type="arabicPeriod"/>
            </a:pPr>
            <a:r>
              <a:rPr lang="en-US" altLang="da-DK" sz="2000" b="1" i="0" dirty="0">
                <a:solidFill>
                  <a:schemeClr val="tx2"/>
                </a:solidFill>
              </a:rPr>
              <a:t>Handle transactions</a:t>
            </a:r>
          </a:p>
          <a:p>
            <a:pPr>
              <a:buFont typeface="Symbol" pitchFamily="18" charset="2"/>
              <a:buAutoNum type="arabicPeriod"/>
            </a:pPr>
            <a:r>
              <a:rPr lang="en-US" altLang="da-DK" sz="2000" b="1" i="0" dirty="0">
                <a:solidFill>
                  <a:schemeClr val="tx2"/>
                </a:solidFill>
              </a:rPr>
              <a:t>Know time bought</a:t>
            </a:r>
          </a:p>
          <a:p>
            <a:pPr>
              <a:buFont typeface="Symbol" pitchFamily="18" charset="2"/>
              <a:buAutoNum type="arabicPeriod"/>
            </a:pPr>
            <a:r>
              <a:rPr lang="en-US" altLang="da-DK" sz="2000" b="1" i="0" dirty="0">
                <a:solidFill>
                  <a:schemeClr val="tx2"/>
                </a:solidFill>
              </a:rPr>
              <a:t>Print receipt</a:t>
            </a:r>
          </a:p>
          <a:p>
            <a:pPr>
              <a:buFont typeface="Symbol" pitchFamily="18" charset="2"/>
              <a:buAutoNum type="arabicPeriod"/>
            </a:pPr>
            <a:r>
              <a:rPr lang="da-DK" altLang="da-DK" sz="2400" b="1" i="0" dirty="0">
                <a:solidFill>
                  <a:srgbClr val="CC0000"/>
                </a:solidFill>
              </a:rPr>
              <a:t>Handle variations for </a:t>
            </a:r>
            <a:r>
              <a:rPr lang="da-DK" altLang="da-DK" sz="2400" b="1" i="0" dirty="0" err="1">
                <a:solidFill>
                  <a:srgbClr val="CC0000"/>
                </a:solidFill>
              </a:rPr>
              <a:t>Alphatown</a:t>
            </a:r>
            <a:r>
              <a:rPr lang="da-DK" altLang="da-DK" sz="2400" b="1" i="0" dirty="0">
                <a:solidFill>
                  <a:srgbClr val="CC0000"/>
                </a:solidFill>
              </a:rPr>
              <a:t> and </a:t>
            </a:r>
            <a:r>
              <a:rPr lang="da-DK" altLang="da-DK" sz="2400" b="1" i="0" dirty="0" err="1">
                <a:solidFill>
                  <a:srgbClr val="CC0000"/>
                </a:solidFill>
              </a:rPr>
              <a:t>Betatown</a:t>
            </a:r>
            <a:endParaRPr lang="da-DK" altLang="da-DK" sz="2400" b="1" i="0" dirty="0">
              <a:solidFill>
                <a:srgbClr val="CC0000"/>
              </a:solidFill>
            </a:endParaRPr>
          </a:p>
        </p:txBody>
      </p:sp>
      <p:sp>
        <p:nvSpPr>
          <p:cNvPr id="821254" name="Text Box 6"/>
          <p:cNvSpPr txBox="1">
            <a:spLocks noChangeArrowheads="1"/>
          </p:cNvSpPr>
          <p:nvPr/>
        </p:nvSpPr>
        <p:spPr bwMode="auto">
          <a:xfrm>
            <a:off x="3962400" y="2019300"/>
            <a:ext cx="4176712" cy="22467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a-DK" sz="2000" dirty="0">
                <a:solidFill>
                  <a:schemeClr val="tx1"/>
                </a:solidFill>
              </a:rPr>
              <a:t>Wait a few month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2000" dirty="0">
                <a:solidFill>
                  <a:schemeClr val="tx1"/>
                </a:solidFill>
              </a:rPr>
              <a:t>the machine is also responsible for parsing JSON files, printing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2000" dirty="0">
                <a:solidFill>
                  <a:schemeClr val="tx1"/>
                </a:solidFill>
              </a:rPr>
              <a:t>debug statements in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2000" dirty="0">
                <a:solidFill>
                  <a:schemeClr val="tx1"/>
                </a:solidFill>
              </a:rPr>
              <a:t>console, updating a database, and handle  transactions over </a:t>
            </a:r>
            <a:r>
              <a:rPr lang="en-US" altLang="da-DK" sz="2000" dirty="0" err="1">
                <a:solidFill>
                  <a:schemeClr val="tx1"/>
                </a:solidFill>
              </a:rPr>
              <a:t>MobilePay</a:t>
            </a:r>
            <a:r>
              <a:rPr lang="en-US" altLang="da-DK" sz="2000" dirty="0">
                <a:solidFill>
                  <a:schemeClr val="tx1"/>
                </a:solidFill>
              </a:rPr>
              <a:t> and </a:t>
            </a:r>
            <a:r>
              <a:rPr lang="en-US" altLang="da-DK" sz="2000" dirty="0" err="1">
                <a:solidFill>
                  <a:schemeClr val="tx1"/>
                </a:solidFill>
              </a:rPr>
              <a:t>EasyPark</a:t>
            </a:r>
            <a:r>
              <a:rPr lang="en-US" altLang="da-DK" sz="20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00800" y="4229100"/>
            <a:ext cx="2559844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AntiPattern</a:t>
            </a:r>
            <a:r>
              <a:rPr lang="da-DK" dirty="0"/>
              <a:t>: The </a:t>
            </a:r>
            <a:r>
              <a:rPr lang="da-DK" dirty="0" err="1"/>
              <a:t>Blob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91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73BF-6DA0-468E-ABEE-0267068D9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Feature Creep Visually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B66B90-0D33-4114-8805-EEA3AB966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957262"/>
            <a:ext cx="4924425" cy="38004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89E7-9B61-41A1-B65B-65BDF4B1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A4259-2BAF-404F-BDEB-6261E2A6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81B3E-E2CC-4E51-BC13-7C317CB67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16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73BF-6DA0-468E-ABEE-0267068D9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Feature Creep Visually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B66B90-0D33-4114-8805-EEA3AB966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57262"/>
            <a:ext cx="4924425" cy="38004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89E7-9B61-41A1-B65B-65BDF4B1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A4259-2BAF-404F-BDEB-6261E2A6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81B3E-E2CC-4E51-BC13-7C317CB67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A6123-0D16-A49C-4289-75EAFB67B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301607"/>
            <a:ext cx="4749438" cy="99429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316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Analysis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b="1" dirty="0"/>
              <a:t>Composition problem</a:t>
            </a:r>
          </a:p>
          <a:p>
            <a:pPr lvl="1" eaLnBrk="1" hangingPunct="1"/>
            <a:endParaRPr lang="en-US" altLang="da-DK" dirty="0"/>
          </a:p>
          <a:p>
            <a:pPr lvl="1" eaLnBrk="1" hangingPunct="1"/>
            <a:r>
              <a:rPr lang="en-US" altLang="da-DK" dirty="0"/>
              <a:t>A rate model that is a </a:t>
            </a:r>
            <a:r>
              <a:rPr lang="en-US" altLang="da-DK" i="1" dirty="0"/>
              <a:t>combination</a:t>
            </a:r>
            <a:r>
              <a:rPr lang="en-US" altLang="da-DK" dirty="0"/>
              <a:t> of existing ones leads to code duplication [can be avoided by making private methods in the class]</a:t>
            </a:r>
          </a:p>
          <a:p>
            <a:pPr lvl="1" eaLnBrk="1" hangingPunct="1"/>
            <a:endParaRPr lang="en-US" altLang="da-DK" dirty="0"/>
          </a:p>
          <a:p>
            <a:pPr lvl="1" eaLnBrk="1" hangingPunct="1"/>
            <a:r>
              <a:rPr lang="en-US" altLang="da-DK" dirty="0"/>
              <a:t>Example of much worse situation will be dealt with later...</a:t>
            </a:r>
          </a:p>
          <a:p>
            <a:pPr eaLnBrk="1" hangingPunct="1"/>
            <a:endParaRPr lang="en-US" alt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8378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534833"/>
            <a:ext cx="85344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Conditional compilation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a-DK"/>
              <a:t>In C and C++ you may alternatively use #ifdef’s</a:t>
            </a:r>
          </a:p>
          <a:p>
            <a:pPr eaLnBrk="1" hangingPunct="1">
              <a:lnSpc>
                <a:spcPct val="90000"/>
              </a:lnSpc>
            </a:pPr>
            <a:endParaRPr lang="en-US" altLang="da-DK"/>
          </a:p>
          <a:p>
            <a:pPr eaLnBrk="1" hangingPunct="1">
              <a:lnSpc>
                <a:spcPct val="90000"/>
              </a:lnSpc>
            </a:pPr>
            <a:r>
              <a:rPr lang="en-US" altLang="da-DK"/>
              <a:t>The analysis is basically the same as for parameterization, except that there is no performance penalty --- but choice of which model to be used cannot be made at run-time.</a:t>
            </a:r>
          </a:p>
          <a:p>
            <a:pPr eaLnBrk="1" hangingPunct="1">
              <a:lnSpc>
                <a:spcPct val="90000"/>
              </a:lnSpc>
            </a:pPr>
            <a:endParaRPr lang="en-US" altLang="da-DK"/>
          </a:p>
          <a:p>
            <a:pPr eaLnBrk="1" hangingPunct="1">
              <a:lnSpc>
                <a:spcPct val="90000"/>
              </a:lnSpc>
            </a:pPr>
            <a:r>
              <a:rPr lang="en-US" altLang="da-DK" b="1" i="1"/>
              <a:t>Note: Embedded software where memory footprint of code is important this may be the solution far superior to a pattern based solution!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476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8F1FB-CF8E-4C6D-B902-38B5B8F3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9C4A-0646-45CE-AA30-52E77341C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Where did we end with the PayStation?</a:t>
            </a:r>
          </a:p>
          <a:p>
            <a:r>
              <a:rPr lang="da-DK" dirty="0"/>
              <a:t>On the Backlog</a:t>
            </a:r>
          </a:p>
          <a:p>
            <a:pPr lvl="1"/>
            <a:r>
              <a:rPr lang="da-DK" dirty="0"/>
              <a:t>Cancel not implemented</a:t>
            </a:r>
          </a:p>
          <a:p>
            <a:pPr lvl="1"/>
            <a:r>
              <a:rPr lang="da-DK" dirty="0"/>
              <a:t>No validation of </a:t>
            </a:r>
            <a:r>
              <a:rPr lang="en-US" dirty="0"/>
              <a:t>correct coin</a:t>
            </a:r>
          </a:p>
          <a:p>
            <a:pPr lvl="2"/>
            <a:endParaRPr lang="da-DK" dirty="0"/>
          </a:p>
          <a:p>
            <a:pPr lvl="1"/>
            <a:r>
              <a:rPr lang="da-DK" dirty="0"/>
              <a:t>No clearing after a buy</a:t>
            </a:r>
          </a:p>
          <a:p>
            <a:r>
              <a:rPr lang="da-DK" dirty="0"/>
              <a:t>But we did</a:t>
            </a:r>
          </a:p>
          <a:p>
            <a:pPr lvl="1"/>
            <a:r>
              <a:rPr lang="da-DK" dirty="0"/>
              <a:t>Adding payment</a:t>
            </a:r>
          </a:p>
          <a:p>
            <a:pPr lvl="1"/>
            <a:r>
              <a:rPr lang="da-DK" dirty="0"/>
              <a:t>Buying a receipt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079A9-90F1-474B-BAB8-D4B55861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AA960-4BF4-4605-A472-0291DE41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04A4A-4CF3-472E-8E96-0499E951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675" y="1409700"/>
            <a:ext cx="40481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12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Example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 dirty="0"/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1000125"/>
            <a:ext cx="58864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43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Example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/>
              <a:t>Data from ”reality”</a:t>
            </a:r>
          </a:p>
          <a:p>
            <a:pPr lvl="1"/>
            <a:r>
              <a:rPr lang="da-DK" altLang="da-DK" dirty="0"/>
              <a:t>600.000 lines of C++</a:t>
            </a:r>
          </a:p>
          <a:p>
            <a:pPr lvl="2"/>
            <a:r>
              <a:rPr lang="da-DK" altLang="da-DK" dirty="0"/>
              <a:t>1.300 classes</a:t>
            </a:r>
          </a:p>
          <a:p>
            <a:pPr lvl="2"/>
            <a:r>
              <a:rPr lang="da-DK" altLang="da-DK" dirty="0"/>
              <a:t>2.400 files</a:t>
            </a:r>
          </a:p>
          <a:p>
            <a:pPr lvl="1"/>
            <a:r>
              <a:rPr lang="da-DK" altLang="da-DK" dirty="0"/>
              <a:t>60.000 staff-days for development</a:t>
            </a:r>
          </a:p>
          <a:p>
            <a:pPr lvl="1"/>
            <a:r>
              <a:rPr lang="da-DK" altLang="da-DK" dirty="0"/>
              <a:t>3 sites of development</a:t>
            </a:r>
          </a:p>
          <a:p>
            <a:pPr lvl="1"/>
            <a:endParaRPr lang="da-DK" altLang="da-DK" dirty="0"/>
          </a:p>
          <a:p>
            <a:r>
              <a:rPr lang="da-DK" altLang="da-DK" dirty="0"/>
              <a:t>432 parameters (”compile-flags”) must be set to determine the specific variant of the product</a:t>
            </a:r>
          </a:p>
          <a:p>
            <a:pPr lvl="1"/>
            <a:r>
              <a:rPr lang="da-DK" altLang="da-DK" dirty="0"/>
              <a:t>All defined in a make-file (~ build.gradle)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68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Model 2: Summary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It is tempting!</a:t>
            </a:r>
          </a:p>
          <a:p>
            <a:pPr eaLnBrk="1" hangingPunct="1"/>
            <a:endParaRPr lang="en-US" altLang="da-DK"/>
          </a:p>
          <a:p>
            <a:pPr lvl="1" eaLnBrk="1" hangingPunct="1"/>
            <a:r>
              <a:rPr lang="en-US" altLang="da-DK"/>
              <a:t>it is easy - ½ minute in the editor, compile, done!</a:t>
            </a:r>
          </a:p>
          <a:p>
            <a:pPr lvl="1" eaLnBrk="1" hangingPunct="1"/>
            <a:endParaRPr lang="en-US" altLang="da-DK"/>
          </a:p>
          <a:p>
            <a:pPr lvl="1" eaLnBrk="1" hangingPunct="1"/>
            <a:r>
              <a:rPr lang="en-US" altLang="da-DK"/>
              <a:t>the first ‘if’ is easy to overview, understand, and get correct</a:t>
            </a:r>
          </a:p>
          <a:p>
            <a:pPr lvl="1" eaLnBrk="1" hangingPunct="1"/>
            <a:endParaRPr lang="en-US" altLang="da-DK"/>
          </a:p>
          <a:p>
            <a:pPr lvl="1" eaLnBrk="1" hangingPunct="1"/>
            <a:r>
              <a:rPr lang="en-US" altLang="da-DK"/>
              <a:t>but it should turn on the </a:t>
            </a:r>
            <a:r>
              <a:rPr lang="en-US" altLang="da-DK" b="1">
                <a:solidFill>
                  <a:srgbClr val="CC0000"/>
                </a:solidFill>
              </a:rPr>
              <a:t>alarm bell !</a:t>
            </a:r>
            <a:endParaRPr lang="en-US" altLang="da-DK"/>
          </a:p>
        </p:txBody>
      </p:sp>
      <p:sp>
        <p:nvSpPr>
          <p:cNvPr id="31751" name="Litebulb"/>
          <p:cNvSpPr>
            <a:spLocks noEditPoints="1" noChangeArrowheads="1"/>
          </p:cNvSpPr>
          <p:nvPr/>
        </p:nvSpPr>
        <p:spPr bwMode="auto">
          <a:xfrm>
            <a:off x="6858000" y="3517636"/>
            <a:ext cx="1366839" cy="180048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00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2962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Model 3: Polymorphic Solution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da-DK" dirty="0"/>
              <a:t>Still widely used, but…</a:t>
            </a:r>
          </a:p>
          <a:p>
            <a:pPr eaLnBrk="1" hangingPunct="1"/>
            <a:r>
              <a:rPr lang="en-GB" altLang="da-DK" i="1" dirty="0"/>
              <a:t>Give a man a hammer and the world will seem to consist purely of nails…</a:t>
            </a:r>
          </a:p>
        </p:txBody>
      </p:sp>
    </p:spTree>
    <p:extLst>
      <p:ext uri="{BB962C8B-B14F-4D97-AF65-F5344CB8AC3E}">
        <p14:creationId xmlns:p14="http://schemas.microsoft.com/office/powerpoint/2010/main" val="2590008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0" y="228865"/>
            <a:ext cx="6242050" cy="588698"/>
          </a:xfrm>
        </p:spPr>
        <p:txBody>
          <a:bodyPr/>
          <a:lstStyle/>
          <a:p>
            <a:pPr eaLnBrk="1" hangingPunct="1"/>
            <a:r>
              <a:rPr lang="en-GB" altLang="da-DK"/>
              <a:t>Model 3: Polymorphic proposal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Subclass and override!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852444"/>
              </p:ext>
            </p:extLst>
          </p:nvPr>
        </p:nvGraphicFramePr>
        <p:xfrm>
          <a:off x="2743200" y="1485900"/>
          <a:ext cx="609600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9678049" imgH="1414634" progId="PaintShopPro">
                  <p:embed/>
                </p:oleObj>
              </mc:Choice>
              <mc:Fallback>
                <p:oleObj name="Paint Shop Pro Image" r:id="rId3" imgW="9678049" imgH="1414634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485900"/>
                        <a:ext cx="6096000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933174"/>
              </p:ext>
            </p:extLst>
          </p:nvPr>
        </p:nvGraphicFramePr>
        <p:xfrm>
          <a:off x="304801" y="2352927"/>
          <a:ext cx="5638800" cy="3257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5" imgW="9170732" imgH="5297561" progId="PaintShopPro">
                  <p:embed/>
                </p:oleObj>
              </mc:Choice>
              <mc:Fallback>
                <p:oleObj name="Paint Shop Pro Image" r:id="rId5" imgW="9170732" imgH="5297561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2352927"/>
                        <a:ext cx="5638800" cy="3257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17"/>
          <p:cNvSpPr>
            <a:spLocks noChangeShapeType="1"/>
          </p:cNvSpPr>
          <p:nvPr/>
        </p:nvSpPr>
        <p:spPr bwMode="auto">
          <a:xfrm flipH="1">
            <a:off x="4495798" y="2324101"/>
            <a:ext cx="2971801" cy="27432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7C7FFE-BA31-AC4D-F1CE-A09949EC22EF}"/>
              </a:ext>
            </a:extLst>
          </p:cNvPr>
          <p:cNvSpPr/>
          <p:nvPr/>
        </p:nvSpPr>
        <p:spPr>
          <a:xfrm>
            <a:off x="457200" y="3924300"/>
            <a:ext cx="3962400" cy="2286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3028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12340"/>
            <a:ext cx="5666918" cy="2888159"/>
          </a:xfrm>
          <a:prstGeom prst="rect">
            <a:avLst/>
          </a:prstGeom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 dirty="0"/>
              <a:t>Proposal 3: Polymorphic</a:t>
            </a:r>
          </a:p>
        </p:txBody>
      </p:sp>
      <p:sp>
        <p:nvSpPr>
          <p:cNvPr id="34823" name="Text Box 3"/>
          <p:cNvSpPr txBox="1">
            <a:spLocks noChangeArrowheads="1"/>
          </p:cNvSpPr>
          <p:nvPr/>
        </p:nvSpPr>
        <p:spPr bwMode="auto">
          <a:xfrm>
            <a:off x="2949576" y="4118241"/>
            <a:ext cx="5294313" cy="828377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33" tIns="44423" rIns="90433" bIns="44423">
            <a:spAutoFit/>
          </a:bodyPr>
          <a:lstStyle>
            <a:lvl1pPr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a-DK" sz="1600" i="0">
                <a:solidFill>
                  <a:srgbClr val="000066"/>
                </a:solidFill>
                <a:latin typeface="Courier New" pitchFamily="49" charset="0"/>
              </a:rPr>
              <a:t> </a:t>
            </a:r>
            <a:r>
              <a:rPr lang="en-US" altLang="da-DK" sz="1600" b="1" i="0">
                <a:solidFill>
                  <a:srgbClr val="000066"/>
                </a:solidFill>
                <a:latin typeface="Courier New" pitchFamily="49" charset="0"/>
              </a:rPr>
              <a:t>Instantiation:</a:t>
            </a:r>
            <a:endParaRPr lang="en-US" altLang="da-DK" sz="1600" i="0">
              <a:solidFill>
                <a:srgbClr val="000066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1600" i="0">
                <a:solidFill>
                  <a:srgbClr val="000066"/>
                </a:solidFill>
                <a:latin typeface="Courier New" pitchFamily="49" charset="0"/>
              </a:rPr>
              <a:t> </a:t>
            </a:r>
            <a:r>
              <a:rPr lang="en-US" altLang="da-DK" sz="1600" b="1" i="0">
                <a:solidFill>
                  <a:srgbClr val="000066"/>
                </a:solidFill>
                <a:latin typeface="Courier New" pitchFamily="49" charset="0"/>
              </a:rPr>
              <a:t>PayStation ps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1600" b="1" i="0">
                <a:solidFill>
                  <a:srgbClr val="000066"/>
                </a:solidFill>
                <a:latin typeface="Courier New" pitchFamily="49" charset="0"/>
              </a:rPr>
              <a:t>	new PayStationProgressiveRate();</a:t>
            </a:r>
            <a:endParaRPr lang="en-US" altLang="da-DK" sz="1600" i="0">
              <a:solidFill>
                <a:srgbClr val="000066"/>
              </a:solidFill>
              <a:latin typeface="Courier New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490868">
            <a:off x="5571635" y="2769772"/>
            <a:ext cx="30480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Made by TDD – Triangulation, of course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CEB11D-0103-C9C7-A68D-8DE4AE6C3A4B}"/>
              </a:ext>
            </a:extLst>
          </p:cNvPr>
          <p:cNvSpPr/>
          <p:nvPr/>
        </p:nvSpPr>
        <p:spPr>
          <a:xfrm>
            <a:off x="4267200" y="952500"/>
            <a:ext cx="2237918" cy="4572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2873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3A379-1F4E-478F-67C2-EEA47704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 using </a:t>
            </a:r>
            <a:r>
              <a:rPr lang="en-US" i="1" dirty="0"/>
              <a:t>abstract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7B56-ADA5-5A6D-9FA7-783EE439D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OO languages like Java, you can make a ‘template’ superclass, an </a:t>
            </a:r>
            <a:r>
              <a:rPr lang="en-US" i="1" dirty="0"/>
              <a:t>abstract class, </a:t>
            </a:r>
            <a:r>
              <a:rPr lang="en-US" dirty="0"/>
              <a:t>deferring method implementations to the subclasses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2B26F-7EBC-1F84-EB69-326E8061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EF24B-31CD-8EFA-6568-5CA6B40E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C8B67-B961-2D9B-F105-3D536F31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7CC032B4-16F4-782E-36AB-57FFFCFE8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2317750"/>
            <a:ext cx="5043487" cy="284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1C6B7E-665D-0012-167F-12009FECDBFA}"/>
              </a:ext>
            </a:extLst>
          </p:cNvPr>
          <p:cNvSpPr/>
          <p:nvPr/>
        </p:nvSpPr>
        <p:spPr>
          <a:xfrm>
            <a:off x="1600200" y="4032032"/>
            <a:ext cx="6781800" cy="129645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80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3073-EB4D-4F17-26EC-C2DE0493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74ADA-0F85-7EA1-6DB9-1B6C1D045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46A5E-EC71-AD2D-38FA-D9E5F784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7AA46-EBE2-AF63-C866-5FFB9BED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820A0-85EE-D352-6A55-2CAD8DBA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EB36BE-34CE-CCFC-5B83-07C0FA152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5724525" cy="347662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0B3CEE-FCE0-774C-27D6-176FF284834B}"/>
              </a:ext>
            </a:extLst>
          </p:cNvPr>
          <p:cNvSpPr/>
          <p:nvPr/>
        </p:nvSpPr>
        <p:spPr>
          <a:xfrm>
            <a:off x="1143000" y="876300"/>
            <a:ext cx="990600" cy="381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2A55B9-F9FF-0F0D-A577-B96BDE98952F}"/>
              </a:ext>
            </a:extLst>
          </p:cNvPr>
          <p:cNvSpPr/>
          <p:nvPr/>
        </p:nvSpPr>
        <p:spPr>
          <a:xfrm>
            <a:off x="457200" y="3314700"/>
            <a:ext cx="4267200" cy="381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582668-FC55-06A5-D75E-6620C993FBCF}"/>
              </a:ext>
            </a:extLst>
          </p:cNvPr>
          <p:cNvSpPr/>
          <p:nvPr/>
        </p:nvSpPr>
        <p:spPr>
          <a:xfrm>
            <a:off x="5257800" y="3390900"/>
            <a:ext cx="3276600" cy="17526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abstract</a:t>
            </a:r>
            <a:r>
              <a:rPr lang="en-US" dirty="0"/>
              <a:t> tells us that some methods needs to be defined in the subclass.</a:t>
            </a:r>
          </a:p>
          <a:p>
            <a:pPr algn="ctr"/>
            <a:r>
              <a:rPr lang="en-US" i="1" dirty="0"/>
              <a:t>You cannot make an instance of an abstract class!</a:t>
            </a:r>
          </a:p>
        </p:txBody>
      </p:sp>
    </p:spTree>
    <p:extLst>
      <p:ext uri="{BB962C8B-B14F-4D97-AF65-F5344CB8AC3E}">
        <p14:creationId xmlns:p14="http://schemas.microsoft.com/office/powerpoint/2010/main" val="4139631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F2EF-D62F-30A5-253E-C31E6568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FD70C-82F9-3973-14F2-F06C7BD69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EE55-372C-9583-9122-D408B2DB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0E966-8481-71C5-9B4C-E0D742E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A5EBA-A6EA-44C0-5064-2A0A32D4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20AF52-8E9C-074F-905C-37ABCA3D6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5153025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AC7E01-8B07-2C36-F730-5A555FE12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301875"/>
            <a:ext cx="5905500" cy="28765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EA8492-5994-317C-82FC-7C8F3AAC1C7F}"/>
              </a:ext>
            </a:extLst>
          </p:cNvPr>
          <p:cNvSpPr/>
          <p:nvPr/>
        </p:nvSpPr>
        <p:spPr>
          <a:xfrm>
            <a:off x="5867400" y="1257300"/>
            <a:ext cx="2209800" cy="4572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AlphaTown</a:t>
            </a:r>
            <a:r>
              <a:rPr lang="en-US" dirty="0"/>
              <a:t> = Linear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59B29A-4DE8-E7ED-56F0-8BA1280C40FB}"/>
              </a:ext>
            </a:extLst>
          </p:cNvPr>
          <p:cNvSpPr/>
          <p:nvPr/>
        </p:nvSpPr>
        <p:spPr>
          <a:xfrm>
            <a:off x="76200" y="3691540"/>
            <a:ext cx="2209800" cy="7661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BetaTown</a:t>
            </a:r>
            <a:r>
              <a:rPr lang="en-US" dirty="0"/>
              <a:t> = Progressive</a:t>
            </a:r>
          </a:p>
        </p:txBody>
      </p:sp>
    </p:spTree>
    <p:extLst>
      <p:ext uri="{BB962C8B-B14F-4D97-AF65-F5344CB8AC3E}">
        <p14:creationId xmlns:p14="http://schemas.microsoft.com/office/powerpoint/2010/main" val="2209228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B881-8AEF-325F-4EF5-D278AE49C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2DF27-E2D5-BD7F-7798-B38CE7018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it not possible to make an instance of an abstract class?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6D70-6394-4742-3BCB-B15E560F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C31C5-A830-CC0B-91AF-AF7F911C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C48BE-59AC-9CD5-2A8F-DC667CAE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E34C4-BEF2-5F14-EB65-2166A27D0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54200"/>
            <a:ext cx="63341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4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9E83-CD35-4DC4-AF3F-97E38E8D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Code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2F204-E0E8-481D-B883-3F0DC9A79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We got to a code base like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But would soon be 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9D7E9-4373-47DB-9700-B3873F5AD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61A3A-7AAB-4E69-B57A-BE4464036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C5DB9-8407-4CF2-A2A2-3D9BD53B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B83B57-4452-4B55-9C93-1F8407C8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82183"/>
            <a:ext cx="5715000" cy="13283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C3406E-08F4-4A09-89F5-13AC674A0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586" y="3209467"/>
            <a:ext cx="6781800" cy="1562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2897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9FC0-C991-C147-7FFE-E97F6A4AC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997F8-303B-20DE-1535-1F8D16846E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Pros and Cons of</a:t>
            </a:r>
            <a:br>
              <a:rPr lang="en-US" dirty="0"/>
            </a:br>
            <a:r>
              <a:rPr lang="en-US" dirty="0"/>
              <a:t>inheritance based design of</a:t>
            </a:r>
            <a:br>
              <a:rPr lang="en-US" dirty="0"/>
            </a:br>
            <a:r>
              <a:rPr lang="en-US" dirty="0"/>
              <a:t>our variable pricing</a:t>
            </a:r>
          </a:p>
        </p:txBody>
      </p:sp>
    </p:spTree>
    <p:extLst>
      <p:ext uri="{BB962C8B-B14F-4D97-AF65-F5344CB8AC3E}">
        <p14:creationId xmlns:p14="http://schemas.microsoft.com/office/powerpoint/2010/main" val="3492071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Analysis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Benefits</a:t>
            </a:r>
          </a:p>
          <a:p>
            <a:pPr lvl="1" eaLnBrk="1" hangingPunct="1"/>
            <a:r>
              <a:rPr lang="en-GB" altLang="da-DK"/>
              <a:t>Avoid multiple maintenance</a:t>
            </a:r>
          </a:p>
          <a:p>
            <a:pPr lvl="1" eaLnBrk="1" hangingPunct="1"/>
            <a:r>
              <a:rPr lang="en-GB" altLang="da-DK"/>
              <a:t>Reliability concern</a:t>
            </a:r>
          </a:p>
          <a:p>
            <a:pPr lvl="1" eaLnBrk="1" hangingPunct="1"/>
            <a:r>
              <a:rPr lang="en-GB" altLang="da-DK"/>
              <a:t>Code readability</a:t>
            </a:r>
          </a:p>
          <a:p>
            <a:pPr lvl="1" eaLnBrk="1" hangingPunct="1"/>
            <a:endParaRPr lang="en-GB" altLang="da-DK"/>
          </a:p>
          <a:p>
            <a:pPr eaLnBrk="1" hangingPunct="1"/>
            <a:r>
              <a:rPr lang="en-GB" altLang="da-DK"/>
              <a:t>Liabilities</a:t>
            </a:r>
          </a:p>
          <a:p>
            <a:pPr lvl="1" eaLnBrk="1" hangingPunct="1"/>
            <a:r>
              <a:rPr lang="en-GB" altLang="da-DK"/>
              <a:t>Increased number of classes</a:t>
            </a:r>
          </a:p>
          <a:p>
            <a:pPr lvl="1" eaLnBrk="1" hangingPunct="1"/>
            <a:r>
              <a:rPr lang="en-GB" altLang="da-DK"/>
              <a:t>Inheritance relation spent on single variation type</a:t>
            </a:r>
          </a:p>
          <a:p>
            <a:pPr lvl="1" eaLnBrk="1" hangingPunct="1"/>
            <a:r>
              <a:rPr lang="en-GB" altLang="da-DK"/>
              <a:t>Reuse across variants difficult</a:t>
            </a:r>
          </a:p>
          <a:p>
            <a:pPr lvl="1" eaLnBrk="1" hangingPunct="1"/>
            <a:r>
              <a:rPr lang="en-GB" altLang="da-DK"/>
              <a:t>Compile-time binding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73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1195388" y="4441210"/>
            <a:ext cx="6881812" cy="397490"/>
          </a:xfrm>
          <a:prstGeom prst="rect">
            <a:avLst/>
          </a:prstGeom>
          <a:ln>
            <a:headEnd/>
            <a:tailEnd type="none" w="lg" len="lg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433" tIns="44423" rIns="90433" bIns="44423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000">
              <a:solidFill>
                <a:schemeClr val="tx1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Benefits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da-DK" dirty="0">
                <a:sym typeface="Wingdings" pitchFamily="2" charset="2"/>
              </a:rPr>
              <a:t> </a:t>
            </a:r>
            <a:r>
              <a:rPr lang="en-GB" altLang="da-DK" dirty="0"/>
              <a:t>Reliability concern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da-DK" dirty="0"/>
              <a:t>The first time I add a new rate policy I </a:t>
            </a:r>
            <a:r>
              <a:rPr lang="en-GB" altLang="da-DK" i="1" dirty="0"/>
              <a:t>change by modification!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da-DK" dirty="0"/>
              <a:t>I have to refactor the code to introduce the new private method </a:t>
            </a:r>
            <a:r>
              <a:rPr lang="en-GB" altLang="da-DK" i="1" dirty="0" err="1"/>
              <a:t>calculateTime</a:t>
            </a:r>
            <a:endParaRPr lang="en-GB" altLang="da-DK" i="1" dirty="0"/>
          </a:p>
          <a:p>
            <a:pPr eaLnBrk="1" hangingPunct="1">
              <a:lnSpc>
                <a:spcPct val="90000"/>
              </a:lnSpc>
            </a:pPr>
            <a:r>
              <a:rPr lang="en-GB" altLang="da-DK" b="1" i="1" dirty="0"/>
              <a:t>But</a:t>
            </a:r>
            <a:endParaRPr lang="en-GB" altLang="da-DK" dirty="0"/>
          </a:p>
          <a:p>
            <a:pPr lvl="1" eaLnBrk="1" hangingPunct="1">
              <a:lnSpc>
                <a:spcPct val="90000"/>
              </a:lnSpc>
            </a:pPr>
            <a:r>
              <a:rPr lang="en-GB" altLang="da-DK" dirty="0"/>
              <a:t>All following new requirements regarding rate policies can be handled by </a:t>
            </a:r>
            <a:r>
              <a:rPr lang="en-GB" altLang="da-DK" b="1" dirty="0"/>
              <a:t>adding</a:t>
            </a:r>
            <a:r>
              <a:rPr lang="en-GB" altLang="da-DK" dirty="0"/>
              <a:t> new subclasses, not by </a:t>
            </a:r>
            <a:r>
              <a:rPr lang="en-GB" altLang="da-DK" b="1" dirty="0"/>
              <a:t>modifying </a:t>
            </a:r>
            <a:r>
              <a:rPr lang="en-GB" altLang="da-DK" dirty="0"/>
              <a:t>existing classes.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da-DK" dirty="0"/>
              <a:t>Thus, no fear of introducing defects in existing software; no regression testing, no reviews.</a:t>
            </a:r>
          </a:p>
          <a:p>
            <a:pPr lvl="2" eaLnBrk="1" hangingPunct="1">
              <a:lnSpc>
                <a:spcPct val="90000"/>
              </a:lnSpc>
            </a:pPr>
            <a:endParaRPr lang="en-GB" altLang="da-DK" i="1" dirty="0"/>
          </a:p>
          <a:p>
            <a:pPr algn="ctr" eaLnBrk="1" hangingPunct="1">
              <a:lnSpc>
                <a:spcPct val="90000"/>
              </a:lnSpc>
            </a:pPr>
            <a:r>
              <a:rPr lang="en-GB" altLang="da-DK" b="1" i="1" dirty="0"/>
              <a:t>Change by addition, not by modification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00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Benefits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 dirty="0">
                <a:sym typeface="Wingdings" pitchFamily="2" charset="2"/>
              </a:rPr>
              <a:t> </a:t>
            </a:r>
            <a:r>
              <a:rPr lang="en-GB" altLang="da-DK" dirty="0"/>
              <a:t>Readability</a:t>
            </a:r>
          </a:p>
          <a:p>
            <a:pPr lvl="1" eaLnBrk="1" hangingPunct="1"/>
            <a:endParaRPr lang="en-GB" altLang="da-DK" dirty="0"/>
          </a:p>
          <a:p>
            <a:pPr lvl="1" eaLnBrk="1" hangingPunct="1"/>
            <a:r>
              <a:rPr lang="en-GB" altLang="da-DK" dirty="0"/>
              <a:t>There is no code bloating from introduction conditional statements</a:t>
            </a:r>
          </a:p>
          <a:p>
            <a:pPr lvl="1" eaLnBrk="1" hangingPunct="1"/>
            <a:endParaRPr lang="en-GB" altLang="da-DK" dirty="0"/>
          </a:p>
          <a:p>
            <a:pPr lvl="1" eaLnBrk="1" hangingPunct="1"/>
            <a:r>
              <a:rPr lang="en-GB" altLang="da-DK" dirty="0"/>
              <a:t>I simply add new </a:t>
            </a:r>
            <a:br>
              <a:rPr lang="en-GB" altLang="da-DK" dirty="0"/>
            </a:br>
            <a:r>
              <a:rPr lang="en-GB" altLang="da-DK" dirty="0"/>
              <a:t>classes instead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7E198-F998-9938-7052-207744846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24100"/>
            <a:ext cx="4876800" cy="296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34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Liabilities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>
                <a:sym typeface="Wingdings" pitchFamily="2" charset="2"/>
              </a:rPr>
              <a:t> </a:t>
            </a:r>
            <a:r>
              <a:rPr lang="en-GB" altLang="da-DK"/>
              <a:t>Increased number of classes</a:t>
            </a:r>
          </a:p>
          <a:p>
            <a:pPr lvl="1" eaLnBrk="1" hangingPunct="1"/>
            <a:r>
              <a:rPr lang="en-GB" altLang="da-DK"/>
              <a:t>I have to add one new class for each rate policy variant</a:t>
            </a:r>
          </a:p>
          <a:p>
            <a:pPr lvl="1" eaLnBrk="1" hangingPunct="1"/>
            <a:endParaRPr lang="en-GB" altLang="da-DK"/>
          </a:p>
          <a:p>
            <a:pPr lvl="1" eaLnBrk="1" hangingPunct="1"/>
            <a:r>
              <a:rPr lang="en-GB" altLang="da-DK"/>
              <a:t>thus instead of 43 if statements in one class I get 43 subclasses to overview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27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Liabilities</a:t>
            </a:r>
          </a:p>
        </p:txBody>
      </p:sp>
      <p:sp>
        <p:nvSpPr>
          <p:cNvPr id="8263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 dirty="0">
                <a:sym typeface="Wingdings" pitchFamily="2" charset="2"/>
              </a:rPr>
              <a:t> Spent inheritance on single variation type</a:t>
            </a:r>
            <a:endParaRPr lang="en-GB" altLang="da-DK" dirty="0"/>
          </a:p>
          <a:p>
            <a:pPr lvl="1" eaLnBrk="1" hangingPunct="1"/>
            <a:r>
              <a:rPr lang="en-US" altLang="da-DK" dirty="0"/>
              <a:t>You have “wasted” your single implementation-inheritance capability on </a:t>
            </a:r>
            <a:r>
              <a:rPr lang="en-US" altLang="da-DK" i="1" dirty="0"/>
              <a:t>one type </a:t>
            </a:r>
            <a:r>
              <a:rPr lang="en-US" altLang="da-DK" dirty="0"/>
              <a:t>of variation!</a:t>
            </a:r>
          </a:p>
          <a:p>
            <a:pPr lvl="1" eaLnBrk="1" hangingPunct="1"/>
            <a:endParaRPr lang="en-US" altLang="da-DK" dirty="0"/>
          </a:p>
          <a:p>
            <a:pPr lvl="2" eaLnBrk="1" hangingPunct="1"/>
            <a:r>
              <a:rPr lang="en-US" altLang="da-DK" dirty="0"/>
              <a:t>The name is odd – isn’t it? The </a:t>
            </a:r>
            <a:r>
              <a:rPr lang="en-US" altLang="da-DK" i="1" dirty="0"/>
              <a:t>parameter</a:t>
            </a:r>
            <a:r>
              <a:rPr lang="en-US" altLang="da-DK" dirty="0"/>
              <a:t> is part of the name</a:t>
            </a:r>
            <a:br>
              <a:rPr lang="en-US" altLang="da-DK" dirty="0"/>
            </a:br>
            <a:r>
              <a:rPr lang="en-US" altLang="da-DK" dirty="0"/>
              <a:t>“</a:t>
            </a:r>
            <a:r>
              <a:rPr lang="en-US" altLang="da-DK" dirty="0" err="1"/>
              <a:t>PayStation</a:t>
            </a:r>
            <a:r>
              <a:rPr lang="en-US" altLang="da-DK" i="1" dirty="0" err="1"/>
              <a:t>ProgressiveRate</a:t>
            </a:r>
            <a:r>
              <a:rPr lang="en-US" altLang="da-DK" dirty="0"/>
              <a:t>”</a:t>
            </a:r>
          </a:p>
          <a:p>
            <a:pPr lvl="2" eaLnBrk="1" hangingPunct="1"/>
            <a:r>
              <a:rPr lang="en-US" altLang="da-DK" dirty="0"/>
              <a:t>What is next:</a:t>
            </a:r>
          </a:p>
          <a:p>
            <a:pPr lvl="2" eaLnBrk="1" hangingPunct="1"/>
            <a:r>
              <a:rPr lang="en-US" altLang="da-DK" dirty="0"/>
              <a:t>“PayStationProgressiveRateButLiniarInWeekendsWithOracleDataBaseAccessDebuggingVersionAndBothCoinAndMobilePayPaymentAndEasyParkOptions” ???</a:t>
            </a:r>
          </a:p>
          <a:p>
            <a:pPr lvl="1" eaLnBrk="1" hangingPunct="1"/>
            <a:endParaRPr lang="en-US" altLang="da-DK" dirty="0"/>
          </a:p>
          <a:p>
            <a:pPr lvl="1" eaLnBrk="1" hangingPunct="1"/>
            <a:r>
              <a:rPr lang="en-US" altLang="da-DK" dirty="0"/>
              <a:t>We will discuss this problem in detail later...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35405-C735-DD71-5B4C-EA672B953A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2342"/>
          <a:stretch/>
        </p:blipFill>
        <p:spPr>
          <a:xfrm>
            <a:off x="1600200" y="2095500"/>
            <a:ext cx="5666918" cy="22116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000C6D-F8AF-8ADE-DAAB-6E9B29684087}"/>
              </a:ext>
            </a:extLst>
          </p:cNvPr>
          <p:cNvSpPr/>
          <p:nvPr/>
        </p:nvSpPr>
        <p:spPr>
          <a:xfrm>
            <a:off x="5029200" y="2019300"/>
            <a:ext cx="2057400" cy="381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3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6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Liabilities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da-DK" dirty="0">
                <a:sym typeface="Wingdings" pitchFamily="2" charset="2"/>
              </a:rPr>
              <a:t>	 Inheritance is a </a:t>
            </a:r>
            <a:r>
              <a:rPr lang="en-GB" altLang="da-DK" i="1" dirty="0">
                <a:sym typeface="Wingdings" pitchFamily="2" charset="2"/>
              </a:rPr>
              <a:t>compile time binding</a:t>
            </a:r>
            <a:endParaRPr lang="en-GB" altLang="da-DK" i="1" dirty="0"/>
          </a:p>
          <a:p>
            <a:pPr lvl="1" eaLnBrk="1" hangingPunct="1"/>
            <a:endParaRPr lang="en-US" altLang="da-DK" dirty="0"/>
          </a:p>
          <a:p>
            <a:pPr lvl="1" eaLnBrk="1" hangingPunct="1"/>
            <a:r>
              <a:rPr lang="en-US" altLang="da-DK" dirty="0"/>
              <a:t>Inheritance is a compile time binding !!!</a:t>
            </a:r>
          </a:p>
          <a:p>
            <a:pPr lvl="2" eaLnBrk="1" hangingPunct="1"/>
            <a:r>
              <a:rPr lang="en-US" altLang="da-DK" dirty="0"/>
              <a:t>you literally write “extends / :” in your editor !!!</a:t>
            </a:r>
          </a:p>
          <a:p>
            <a:pPr lvl="1" eaLnBrk="1" hangingPunct="1"/>
            <a:endParaRPr lang="en-US" altLang="da-DK" dirty="0"/>
          </a:p>
          <a:p>
            <a:pPr lvl="1" eaLnBrk="1" hangingPunct="1"/>
            <a:r>
              <a:rPr lang="en-US" altLang="da-DK" dirty="0"/>
              <a:t>Thus you cannot change rate model except by rewriting code!</a:t>
            </a:r>
          </a:p>
          <a:p>
            <a:pPr lvl="2" eaLnBrk="1" hangingPunct="1"/>
            <a:r>
              <a:rPr lang="en-US" altLang="da-DK" dirty="0"/>
              <a:t>Sorts of similar to  “change by modification </a:t>
            </a:r>
            <a:r>
              <a:rPr lang="en-US" altLang="da-DK" dirty="0">
                <a:sym typeface="Wingdings" pitchFamily="2" charset="2"/>
              </a:rPr>
              <a:t>”</a:t>
            </a:r>
          </a:p>
          <a:p>
            <a:pPr lvl="2" eaLnBrk="1" hangingPunct="1"/>
            <a:endParaRPr lang="en-US" altLang="da-DK" dirty="0">
              <a:sym typeface="Wingdings" pitchFamily="2" charset="2"/>
            </a:endParaRPr>
          </a:p>
          <a:p>
            <a:pPr lvl="1" eaLnBrk="1" hangingPunct="1"/>
            <a:r>
              <a:rPr lang="en-US" altLang="da-DK" dirty="0">
                <a:sym typeface="Wingdings" pitchFamily="2" charset="2"/>
              </a:rPr>
              <a:t>And it is completely impossible to dynamically change rate policy at run-time or at start-up time.</a:t>
            </a:r>
          </a:p>
          <a:p>
            <a:pPr lvl="1" eaLnBrk="1" hangingPunct="1"/>
            <a:endParaRPr lang="en-US" alt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6FB91-BB5B-D4B1-664A-CA9DB58C29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125"/>
          <a:stretch/>
        </p:blipFill>
        <p:spPr>
          <a:xfrm>
            <a:off x="2438400" y="2438400"/>
            <a:ext cx="5153025" cy="2667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360A47-2049-CC94-1024-E4C46D41BA43}"/>
              </a:ext>
            </a:extLst>
          </p:cNvPr>
          <p:cNvSpPr/>
          <p:nvPr/>
        </p:nvSpPr>
        <p:spPr>
          <a:xfrm>
            <a:off x="4953000" y="2324100"/>
            <a:ext cx="838200" cy="4572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2774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Liabilities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>
                <a:sym typeface="Wingdings" pitchFamily="2" charset="2"/>
              </a:rPr>
              <a:t> Reuse across variants is difficult</a:t>
            </a:r>
          </a:p>
          <a:p>
            <a:pPr lvl="1" eaLnBrk="1" hangingPunct="1"/>
            <a:r>
              <a:rPr lang="en-GB" altLang="da-DK"/>
              <a:t>Gammatown</a:t>
            </a:r>
          </a:p>
          <a:p>
            <a:pPr lvl="2" eaLnBrk="1" hangingPunct="1"/>
            <a:r>
              <a:rPr lang="en-GB" altLang="da-DK"/>
              <a:t>“We want a rate policy similar to Alphatown during weekdays but similar to Betatown during weekends.”</a:t>
            </a:r>
          </a:p>
          <a:p>
            <a:pPr lvl="1" eaLnBrk="1" hangingPunct="1"/>
            <a:r>
              <a:rPr lang="en-GB" altLang="da-DK"/>
              <a:t>but some code is in one superclass and some in another subclass...</a:t>
            </a:r>
          </a:p>
          <a:p>
            <a:pPr lvl="1" eaLnBrk="1" hangingPunct="1"/>
            <a:endParaRPr lang="en-GB" altLang="da-DK"/>
          </a:p>
          <a:p>
            <a:pPr lvl="1" eaLnBrk="1" hangingPunct="1"/>
            <a:r>
              <a:rPr lang="en-GB" altLang="da-DK"/>
              <a:t>combining them will lead to a pretty odd design</a:t>
            </a:r>
          </a:p>
          <a:p>
            <a:pPr lvl="1" eaLnBrk="1" hangingPunct="1"/>
            <a:endParaRPr lang="en-GB" altLang="da-DK"/>
          </a:p>
          <a:p>
            <a:pPr lvl="1" eaLnBrk="1" hangingPunct="1"/>
            <a:r>
              <a:rPr lang="en-GB" altLang="da-DK"/>
              <a:t>or I have to refactor into an abstract superclass that contains the rate policies... But what do they do there?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109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Model 5: Generative Solution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The masked ‘source code copy’ approach</a:t>
            </a:r>
          </a:p>
        </p:txBody>
      </p:sp>
    </p:spTree>
    <p:extLst>
      <p:ext uri="{BB962C8B-B14F-4D97-AF65-F5344CB8AC3E}">
        <p14:creationId xmlns:p14="http://schemas.microsoft.com/office/powerpoint/2010/main" val="39984161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/>
              <a:t>Weaving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sz="2400" dirty="0"/>
              <a:t>Source code divided into</a:t>
            </a:r>
          </a:p>
          <a:p>
            <a:pPr lvl="1"/>
            <a:r>
              <a:rPr lang="en-US" altLang="da-DK" sz="2000" dirty="0"/>
              <a:t>Template code with “holes”</a:t>
            </a:r>
          </a:p>
          <a:p>
            <a:pPr lvl="1"/>
            <a:r>
              <a:rPr lang="en-US" altLang="da-DK" sz="2000" dirty="0"/>
              <a:t>Code fragments that fit the holes</a:t>
            </a:r>
          </a:p>
          <a:p>
            <a:pPr lvl="2"/>
            <a:r>
              <a:rPr lang="en-US" altLang="da-DK" sz="1800" dirty="0"/>
              <a:t>A set defined by the fragments that define a variant</a:t>
            </a:r>
          </a:p>
          <a:p>
            <a:pPr lvl="2"/>
            <a:endParaRPr lang="en-US" altLang="da-DK" sz="1800" dirty="0"/>
          </a:p>
          <a:p>
            <a:r>
              <a:rPr lang="en-US" altLang="da-DK" sz="2400" dirty="0"/>
              <a:t>Weaving</a:t>
            </a:r>
          </a:p>
          <a:p>
            <a:pPr lvl="1"/>
            <a:r>
              <a:rPr lang="en-US" altLang="da-DK" sz="2000" dirty="0"/>
              <a:t>Merge(template, fragment set) =&gt; source</a:t>
            </a:r>
            <a:endParaRPr lang="en-US" altLang="da-DK" sz="2400" dirty="0"/>
          </a:p>
          <a:p>
            <a:r>
              <a:rPr lang="en-US" altLang="da-DK" sz="2400" dirty="0"/>
              <a:t>Now you can compile the variant source code.</a:t>
            </a:r>
          </a:p>
          <a:p>
            <a:pPr lvl="2"/>
            <a:endParaRPr lang="en-US" altLang="da-DK" sz="1800" dirty="0"/>
          </a:p>
          <a:p>
            <a:r>
              <a:rPr lang="en-US" altLang="da-DK" sz="2400" i="1" dirty="0"/>
              <a:t>Example: FMPP used in generating source code for the book in two variants: download or in-book listings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5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The nightmare: Success!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a-DK" dirty="0"/>
              <a:t>The </a:t>
            </a:r>
            <a:r>
              <a:rPr lang="en-US" altLang="da-DK" dirty="0" err="1"/>
              <a:t>Alphatown</a:t>
            </a:r>
            <a:r>
              <a:rPr lang="en-US" altLang="da-DK" dirty="0"/>
              <a:t> county is very satisfied!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a-DK" dirty="0"/>
              <a:t>Success is terrible!</a:t>
            </a:r>
          </a:p>
          <a:p>
            <a:pPr eaLnBrk="1" hangingPunct="1">
              <a:lnSpc>
                <a:spcPct val="90000"/>
              </a:lnSpc>
            </a:pPr>
            <a:endParaRPr lang="en-US" altLang="da-DK" dirty="0"/>
          </a:p>
          <a:p>
            <a:pPr eaLnBrk="1" hangingPunct="1">
              <a:lnSpc>
                <a:spcPct val="90000"/>
              </a:lnSpc>
            </a:pPr>
            <a:r>
              <a:rPr lang="en-US" altLang="da-DK" dirty="0"/>
              <a:t>It means:</a:t>
            </a:r>
          </a:p>
          <a:p>
            <a:pPr eaLnBrk="1" hangingPunct="1">
              <a:lnSpc>
                <a:spcPct val="90000"/>
              </a:lnSpc>
            </a:pPr>
            <a:endParaRPr lang="en-US" altLang="da-DK" dirty="0"/>
          </a:p>
          <a:p>
            <a:pPr eaLnBrk="1" hangingPunct="1">
              <a:lnSpc>
                <a:spcPct val="90000"/>
              </a:lnSpc>
            </a:pPr>
            <a:r>
              <a:rPr lang="en-US" altLang="da-DK" dirty="0"/>
              <a:t>New requirements, add-ons, special cases and “wouldn’t it be nice if...”</a:t>
            </a:r>
          </a:p>
          <a:p>
            <a:pPr eaLnBrk="1" hangingPunct="1">
              <a:lnSpc>
                <a:spcPct val="90000"/>
              </a:lnSpc>
            </a:pPr>
            <a:endParaRPr lang="en-US" altLang="da-DK" dirty="0"/>
          </a:p>
          <a:p>
            <a:pPr eaLnBrk="1" hangingPunct="1">
              <a:lnSpc>
                <a:spcPct val="90000"/>
              </a:lnSpc>
            </a:pPr>
            <a:r>
              <a:rPr lang="en-US" altLang="da-DK" dirty="0"/>
              <a:t>So – our parking machine software is now required by the </a:t>
            </a:r>
            <a:r>
              <a:rPr lang="en-US" altLang="da-DK" dirty="0" err="1"/>
              <a:t>Betatown</a:t>
            </a:r>
            <a:r>
              <a:rPr lang="en-US" altLang="da-DK" dirty="0"/>
              <a:t> county – but with a twist </a:t>
            </a:r>
            <a:r>
              <a:rPr lang="en-US" altLang="da-DK" dirty="0">
                <a:sym typeface="Wingdings" pitchFamily="2" charset="2"/>
              </a:rPr>
              <a:t></a:t>
            </a:r>
            <a:endParaRPr lang="en-US" altLang="da-DK" dirty="0"/>
          </a:p>
        </p:txBody>
      </p:sp>
      <p:pic>
        <p:nvPicPr>
          <p:cNvPr id="7175" name="Picture 5" descr="j022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17866"/>
            <a:ext cx="1571626" cy="148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2782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Example: PayStation.java</a:t>
            </a:r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537229"/>
            <a:ext cx="4473575" cy="31644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stCxn id="45064" idx="1"/>
          </p:cNvCxnSpPr>
          <p:nvPr/>
        </p:nvCxnSpPr>
        <p:spPr bwMode="auto">
          <a:xfrm flipH="1">
            <a:off x="1692275" y="1138003"/>
            <a:ext cx="503239" cy="399226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064" name="TextBox 8"/>
          <p:cNvSpPr txBox="1">
            <a:spLocks noChangeArrowheads="1"/>
          </p:cNvSpPr>
          <p:nvPr/>
        </p:nvSpPr>
        <p:spPr bwMode="auto">
          <a:xfrm>
            <a:off x="2195514" y="937948"/>
            <a:ext cx="10681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000" i="0">
                <a:solidFill>
                  <a:schemeClr val="tx1"/>
                </a:solidFill>
              </a:rPr>
              <a:t>A ”hole”</a:t>
            </a:r>
          </a:p>
        </p:txBody>
      </p:sp>
      <p:cxnSp>
        <p:nvCxnSpPr>
          <p:cNvPr id="13" name="Straight Arrow Connector 12"/>
          <p:cNvCxnSpPr>
            <a:stCxn id="45064" idx="1"/>
          </p:cNvCxnSpPr>
          <p:nvPr/>
        </p:nvCxnSpPr>
        <p:spPr bwMode="auto">
          <a:xfrm flipH="1">
            <a:off x="2195513" y="1138003"/>
            <a:ext cx="1" cy="699529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50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862542"/>
            <a:ext cx="2952750" cy="23746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4" y="3517636"/>
            <a:ext cx="3246437" cy="18600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068" name="Straight Arrow Connector 14"/>
          <p:cNvCxnSpPr>
            <a:cxnSpLocks noChangeShapeType="1"/>
          </p:cNvCxnSpPr>
          <p:nvPr/>
        </p:nvCxnSpPr>
        <p:spPr bwMode="auto">
          <a:xfrm flipV="1">
            <a:off x="4356101" y="2557199"/>
            <a:ext cx="1008063" cy="679979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9" name="Straight Arrow Connector 18"/>
          <p:cNvCxnSpPr>
            <a:cxnSpLocks noChangeShapeType="1"/>
          </p:cNvCxnSpPr>
          <p:nvPr/>
        </p:nvCxnSpPr>
        <p:spPr bwMode="auto">
          <a:xfrm>
            <a:off x="4356101" y="3364177"/>
            <a:ext cx="1008063" cy="513292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281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/>
              <a:t>Weaving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Examples</a:t>
            </a:r>
          </a:p>
          <a:p>
            <a:pPr lvl="1">
              <a:defRPr/>
            </a:pPr>
            <a:r>
              <a:rPr lang="en-US" sz="2800" dirty="0"/>
              <a:t>Maven archetype</a:t>
            </a:r>
          </a:p>
          <a:p>
            <a:pPr lvl="1">
              <a:defRPr/>
            </a:pPr>
            <a:endParaRPr lang="en-US" sz="2800" dirty="0"/>
          </a:p>
          <a:p>
            <a:pPr lvl="1">
              <a:defRPr/>
            </a:pPr>
            <a:r>
              <a:rPr lang="en-US" sz="2800" dirty="0"/>
              <a:t>AspectJ – aspect oriented programming</a:t>
            </a:r>
          </a:p>
          <a:p>
            <a:pPr lvl="1">
              <a:defRPr/>
            </a:pPr>
            <a:endParaRPr lang="en-US" sz="2800" dirty="0"/>
          </a:p>
          <a:p>
            <a:pPr lvl="1">
              <a:defRPr/>
            </a:pPr>
            <a:r>
              <a:rPr lang="en-US" sz="2800" dirty="0"/>
              <a:t>FMPP that handles aspects of my book’s code</a:t>
            </a:r>
          </a:p>
          <a:p>
            <a:pPr lvl="1">
              <a:defRPr/>
            </a:pPr>
            <a:endParaRPr lang="en-US" sz="2800" dirty="0"/>
          </a:p>
          <a:p>
            <a:pPr lvl="1">
              <a:defRPr/>
            </a:pPr>
            <a:r>
              <a:rPr lang="en-US" sz="2800" dirty="0" err="1"/>
              <a:t>SpecFlow</a:t>
            </a:r>
            <a:r>
              <a:rPr lang="en-US" sz="2800" dirty="0"/>
              <a:t>: BDD framework</a:t>
            </a:r>
          </a:p>
          <a:p>
            <a:pPr marL="914400" lvl="2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463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My experience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sz="2000" dirty="0"/>
              <a:t>This type systems pops up again and again</a:t>
            </a:r>
          </a:p>
          <a:p>
            <a:pPr lvl="1"/>
            <a:r>
              <a:rPr lang="en-US" altLang="da-DK" sz="1800" dirty="0"/>
              <a:t>Maven </a:t>
            </a:r>
            <a:r>
              <a:rPr lang="en-US" altLang="da-DK" sz="1800" dirty="0" err="1"/>
              <a:t>archtype</a:t>
            </a:r>
            <a:r>
              <a:rPr lang="en-US" altLang="da-DK" sz="1800" dirty="0"/>
              <a:t> is the newest I know of…</a:t>
            </a:r>
          </a:p>
          <a:p>
            <a:r>
              <a:rPr lang="en-US" altLang="da-DK" sz="2000" dirty="0"/>
              <a:t>It is basically </a:t>
            </a:r>
            <a:r>
              <a:rPr lang="en-US" altLang="da-DK" sz="2000" i="1" dirty="0"/>
              <a:t>source-code-copy</a:t>
            </a:r>
            <a:r>
              <a:rPr lang="en-US" altLang="da-DK" sz="2000" dirty="0"/>
              <a:t> over again</a:t>
            </a:r>
          </a:p>
          <a:p>
            <a:pPr lvl="1"/>
            <a:r>
              <a:rPr lang="en-US" altLang="da-DK" sz="1800" dirty="0"/>
              <a:t>But with some tooling support to avoid multiple maintenance problem</a:t>
            </a:r>
          </a:p>
          <a:p>
            <a:r>
              <a:rPr lang="en-US" altLang="da-DK" sz="2000" dirty="0"/>
              <a:t>However</a:t>
            </a:r>
          </a:p>
          <a:p>
            <a:pPr lvl="1"/>
            <a:r>
              <a:rPr lang="en-US" altLang="da-DK" sz="1800" dirty="0"/>
              <a:t>It </a:t>
            </a:r>
            <a:r>
              <a:rPr lang="en-US" altLang="da-DK" sz="1800" b="1" dirty="0">
                <a:solidFill>
                  <a:srgbClr val="C00000"/>
                </a:solidFill>
              </a:rPr>
              <a:t>stinks</a:t>
            </a:r>
            <a:r>
              <a:rPr lang="en-US" altLang="da-DK" sz="1800" dirty="0"/>
              <a:t>! Why?</a:t>
            </a:r>
          </a:p>
          <a:p>
            <a:pPr lvl="1"/>
            <a:r>
              <a:rPr lang="en-US" altLang="da-DK" sz="1800" b="1" dirty="0"/>
              <a:t>Because the executing code differs from what I see in my editor!</a:t>
            </a:r>
          </a:p>
          <a:p>
            <a:pPr lvl="2"/>
            <a:r>
              <a:rPr lang="en-US" altLang="da-DK" sz="1600" b="1" dirty="0"/>
              <a:t>We short-circuit our power of reasoning =&gt; BUGS!</a:t>
            </a:r>
          </a:p>
          <a:p>
            <a:pPr lvl="1"/>
            <a:r>
              <a:rPr lang="en-US" altLang="da-DK" sz="1800" dirty="0"/>
              <a:t>Morale: Avoid it if possible…</a:t>
            </a:r>
          </a:p>
          <a:p>
            <a:pPr lvl="1"/>
            <a:r>
              <a:rPr lang="en-US" altLang="da-DK" sz="1800" dirty="0"/>
              <a:t>But it is not always possible.</a:t>
            </a:r>
          </a:p>
          <a:p>
            <a:pPr lvl="2"/>
            <a:r>
              <a:rPr lang="en-US" altLang="da-DK" sz="1400" dirty="0"/>
              <a:t>I use it for my book’s code – I have no other option (except </a:t>
            </a:r>
            <a:r>
              <a:rPr lang="en-US" altLang="da-DK" sz="1400" i="1" dirty="0"/>
              <a:t>manual</a:t>
            </a:r>
            <a:r>
              <a:rPr lang="en-US" altLang="da-DK" sz="1400" dirty="0"/>
              <a:t> source code copy – yikes…)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19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1ADA8-F52B-4BE2-B473-720D883D13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Exercise Break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96641-235A-4586-90BE-8334AD7D9B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Before we go into model 4</a:t>
            </a:r>
          </a:p>
        </p:txBody>
      </p:sp>
    </p:spTree>
    <p:extLst>
      <p:ext uri="{BB962C8B-B14F-4D97-AF65-F5344CB8AC3E}">
        <p14:creationId xmlns:p14="http://schemas.microsoft.com/office/powerpoint/2010/main" val="26582237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B1B8C-2197-4A3F-9C39-C79E8137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26955-3AB7-49FF-93E0-15FC554BE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variability technique is used here?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0434D-E202-4345-9A36-1C8DA329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1FA92-15F9-4AC7-9096-6EB30535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342C2-96D4-49D3-92B1-A7F82525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716C9B-A904-42CB-BD7D-637938BE8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58" y="1533525"/>
            <a:ext cx="6915150" cy="3228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400800" y="4229100"/>
            <a:ext cx="24384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Polymorphic?</a:t>
            </a:r>
          </a:p>
          <a:p>
            <a:pPr algn="ctr"/>
            <a:r>
              <a:rPr lang="en-US" dirty="0"/>
              <a:t>Parametric?</a:t>
            </a:r>
          </a:p>
          <a:p>
            <a:pPr algn="ctr"/>
            <a:r>
              <a:rPr lang="en-US" dirty="0"/>
              <a:t>Both?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43679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5662-D0DB-49F1-92B3-C02350A8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0" y="165365"/>
            <a:ext cx="3276600" cy="710935"/>
          </a:xfrm>
        </p:spPr>
        <p:txBody>
          <a:bodyPr/>
          <a:lstStyle/>
          <a:p>
            <a:r>
              <a:rPr lang="en-US" dirty="0"/>
              <a:t>Exercise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68DF3-DFFF-49D8-A190-F1849E4B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562100"/>
            <a:ext cx="2895600" cy="3708400"/>
          </a:xfrm>
        </p:spPr>
        <p:txBody>
          <a:bodyPr/>
          <a:lstStyle/>
          <a:p>
            <a:r>
              <a:rPr lang="en-US" dirty="0"/>
              <a:t>A fridge </a:t>
            </a:r>
            <a:r>
              <a:rPr lang="en-US" i="1" dirty="0"/>
              <a:t>reads</a:t>
            </a:r>
            <a:br>
              <a:rPr lang="en-US" i="1" dirty="0"/>
            </a:br>
            <a:r>
              <a:rPr lang="en-US" i="1" dirty="0"/>
              <a:t>temperature </a:t>
            </a:r>
            <a:r>
              <a:rPr lang="en-US" dirty="0"/>
              <a:t>and </a:t>
            </a:r>
            <a:r>
              <a:rPr lang="en-US" i="1" dirty="0"/>
              <a:t>displays frequency of fan</a:t>
            </a:r>
          </a:p>
          <a:p>
            <a:r>
              <a:rPr lang="en-US" dirty="0"/>
              <a:t>Variability</a:t>
            </a:r>
          </a:p>
          <a:p>
            <a:pPr lvl="1"/>
            <a:r>
              <a:rPr lang="en-US" dirty="0"/>
              <a:t>Temp sensor type</a:t>
            </a:r>
          </a:p>
          <a:p>
            <a:pPr lvl="1"/>
            <a:r>
              <a:rPr lang="en-US" dirty="0"/>
              <a:t>Display type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E5490-E19C-416C-AD51-AC1C6029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CF02-40FB-4DAE-8CA1-9FD1D27D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0CB1C-B2A5-4404-91FC-6CCBAB9C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11E833-6EEC-49C4-859B-5A000A68C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9" y="113770"/>
            <a:ext cx="5803535" cy="51618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4610100"/>
            <a:ext cx="4343400" cy="9911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Parametric? Polymorphic?</a:t>
            </a:r>
            <a:br>
              <a:rPr lang="en-US" dirty="0"/>
            </a:br>
            <a:r>
              <a:rPr lang="en-US" dirty="0"/>
              <a:t>Both?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78392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Model 4: Compositional Solution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da-DK" dirty="0"/>
              <a:t>A fresh and new look at the problem</a:t>
            </a:r>
          </a:p>
        </p:txBody>
      </p:sp>
    </p:spTree>
    <p:extLst>
      <p:ext uri="{BB962C8B-B14F-4D97-AF65-F5344CB8AC3E}">
        <p14:creationId xmlns:p14="http://schemas.microsoft.com/office/powerpoint/2010/main" val="39081547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Proposal 4: Composition</a:t>
            </a:r>
          </a:p>
        </p:txBody>
      </p:sp>
      <p:sp>
        <p:nvSpPr>
          <p:cNvPr id="49158" name="Text Box 3"/>
          <p:cNvSpPr txBox="1">
            <a:spLocks noChangeArrowheads="1"/>
          </p:cNvSpPr>
          <p:nvPr/>
        </p:nvSpPr>
        <p:spPr bwMode="auto">
          <a:xfrm>
            <a:off x="1000126" y="3512344"/>
            <a:ext cx="7559675" cy="162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3" tIns="44423" rIns="90433" bIns="44423">
            <a:spAutoFit/>
          </a:bodyPr>
          <a:lstStyle>
            <a:lvl1pPr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500" i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</a:t>
            </a:r>
            <a:r>
              <a:rPr lang="da-DK" altLang="da-DK" sz="2500" i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</a:t>
            </a:r>
            <a:r>
              <a:rPr lang="da-DK" altLang="da-DK" sz="2500" i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a-DK" altLang="da-DK" sz="25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da-DK" altLang="da-DK" sz="25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da-DK" altLang="da-DK" sz="25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25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a-DK" altLang="da-DK" sz="25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da-DK" altLang="da-DK" sz="25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da-DK" altLang="da-DK" sz="25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25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a-DK" altLang="da-DK" sz="25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25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lang="da-DK" altLang="da-DK" sz="25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Max </a:t>
            </a:r>
            <a:r>
              <a:rPr lang="da-DK" altLang="da-DK" sz="25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a-DK" altLang="da-DK" sz="25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da-DK" altLang="da-DK" sz="25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a-DK" altLang="da-DK" sz="25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25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</a:t>
            </a:r>
            <a:r>
              <a:rPr lang="da-DK" altLang="da-DK" sz="25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a-DK" altLang="da-DK" sz="25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thumb</a:t>
            </a:r>
            <a:r>
              <a:rPr lang="da-DK" altLang="da-DK" sz="25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500" i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500" i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(Facade </a:t>
            </a:r>
            <a:r>
              <a:rPr lang="da-DK" altLang="da-DK" sz="2500" i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da-DK" altLang="da-DK" sz="2500" i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2500" i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a-DK" altLang="da-DK" sz="2500" i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a-DK" altLang="da-DK" sz="2500" i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</a:t>
            </a:r>
            <a:r>
              <a:rPr lang="da-DK" altLang="da-DK" sz="2500" i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9159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25750"/>
            <a:ext cx="7887832" cy="1628596"/>
          </a:xfrm>
          <a:noFill/>
        </p:spPr>
      </p:pic>
    </p:spTree>
    <p:extLst>
      <p:ext uri="{BB962C8B-B14F-4D97-AF65-F5344CB8AC3E}">
        <p14:creationId xmlns:p14="http://schemas.microsoft.com/office/powerpoint/2010/main" val="43597909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1790700"/>
            <a:ext cx="8077200" cy="2590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Serving too many responsibilities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 dirty="0"/>
              <a:t>The reason that we have to </a:t>
            </a:r>
            <a:r>
              <a:rPr lang="en-GB" altLang="da-DK" i="1" dirty="0"/>
              <a:t>modify code</a:t>
            </a:r>
            <a:r>
              <a:rPr lang="en-GB" altLang="da-DK" dirty="0"/>
              <a:t> to handle the new requirement instead of </a:t>
            </a:r>
            <a:r>
              <a:rPr lang="en-GB" altLang="da-DK" i="1" dirty="0"/>
              <a:t>adding code</a:t>
            </a:r>
            <a:r>
              <a:rPr lang="en-GB" altLang="da-DK" dirty="0"/>
              <a:t> is because:</a:t>
            </a:r>
          </a:p>
          <a:p>
            <a:pPr algn="ctr" eaLnBrk="1" hangingPunct="1"/>
            <a:r>
              <a:rPr lang="en-GB" altLang="da-DK" sz="3200" i="1" dirty="0"/>
              <a:t>The change revolves around a responsibility (calculate parking time) that is </a:t>
            </a:r>
            <a:r>
              <a:rPr lang="en-GB" altLang="da-DK" sz="3200" b="1" i="1" dirty="0"/>
              <a:t>buried within an abstraction </a:t>
            </a:r>
            <a:r>
              <a:rPr lang="en-GB" altLang="da-DK" sz="3200" i="1" dirty="0"/>
              <a:t>and </a:t>
            </a:r>
            <a:r>
              <a:rPr lang="en-GB" altLang="da-DK" sz="3200" b="1" i="1" dirty="0"/>
              <a:t>mixed up </a:t>
            </a:r>
            <a:r>
              <a:rPr lang="en-GB" altLang="da-DK" sz="3200" i="1" dirty="0"/>
              <a:t>with many other responsibilities (print receipt, handle buy, etc.) !!!</a:t>
            </a:r>
            <a:endParaRPr lang="en-GB" altLang="da-DK" dirty="0"/>
          </a:p>
          <a:p>
            <a:pPr eaLnBrk="1" hangingPunct="1"/>
            <a:endParaRPr lang="en-GB" altLang="da-DK" dirty="0"/>
          </a:p>
          <a:p>
            <a:pPr eaLnBrk="1" hangingPunct="1"/>
            <a:r>
              <a:rPr lang="en-GB" altLang="da-DK" dirty="0"/>
              <a:t>So: What do we do???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0010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790700"/>
            <a:ext cx="7848600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 sz="3200" dirty="0"/>
              <a:t>Divide responsibilities - Compose them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A proposal is simply to</a:t>
            </a:r>
          </a:p>
          <a:p>
            <a:pPr eaLnBrk="1" hangingPunct="1"/>
            <a:endParaRPr lang="en-GB" altLang="da-DK"/>
          </a:p>
          <a:p>
            <a:pPr algn="ctr" eaLnBrk="1" hangingPunct="1">
              <a:buFont typeface="Arial" charset="0"/>
              <a:buNone/>
            </a:pPr>
            <a:r>
              <a:rPr lang="en-GB" altLang="da-DK" b="1"/>
              <a:t>Put the responsibility in its own abstraction / object</a:t>
            </a:r>
          </a:p>
        </p:txBody>
      </p:sp>
      <p:pic>
        <p:nvPicPr>
          <p:cNvPr id="5120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17032"/>
            <a:ext cx="7605714" cy="16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903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9FE965-A05D-2144-217D-53C2FC3EC2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04" y="1602679"/>
            <a:ext cx="3091815" cy="3095641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New requirement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7011"/>
            <a:ext cx="5843588" cy="4151313"/>
          </a:xfrm>
        </p:spPr>
        <p:txBody>
          <a:bodyPr/>
          <a:lstStyle/>
          <a:p>
            <a:pPr eaLnBrk="1" hangingPunct="1"/>
            <a:r>
              <a:rPr lang="en-US" altLang="da-DK" sz="2400"/>
              <a:t>Betatown:</a:t>
            </a:r>
          </a:p>
          <a:p>
            <a:pPr eaLnBrk="1" hangingPunct="1"/>
            <a:endParaRPr lang="en-US" altLang="da-DK" sz="2400"/>
          </a:p>
          <a:p>
            <a:pPr eaLnBrk="1" hangingPunct="1"/>
            <a:endParaRPr lang="en-US" altLang="da-DK" sz="2400"/>
          </a:p>
          <a:p>
            <a:pPr eaLnBrk="1" hangingPunct="1"/>
            <a:endParaRPr lang="en-US" altLang="da-DK" sz="2400"/>
          </a:p>
          <a:p>
            <a:pPr eaLnBrk="1" hangingPunct="1"/>
            <a:r>
              <a:rPr lang="en-US" altLang="da-DK" sz="2400"/>
              <a:t>Maybe we will see future changes </a:t>
            </a:r>
            <a:br>
              <a:rPr lang="en-US" altLang="da-DK" sz="2400"/>
            </a:br>
            <a:r>
              <a:rPr lang="en-US" altLang="da-DK" sz="2400"/>
              <a:t>in pricing models ???</a:t>
            </a:r>
          </a:p>
          <a:p>
            <a:pPr eaLnBrk="1" hangingPunct="1"/>
            <a:endParaRPr lang="en-US" altLang="da-DK" sz="2400"/>
          </a:p>
          <a:p>
            <a:pPr eaLnBrk="1" hangingPunct="1"/>
            <a:endParaRPr lang="en-US" altLang="da-DK" sz="2400"/>
          </a:p>
          <a:p>
            <a:pPr eaLnBrk="1" hangingPunct="1"/>
            <a:r>
              <a:rPr lang="en-US" altLang="da-DK" sz="2400" i="1"/>
              <a:t>How can we handle these two products?</a:t>
            </a:r>
          </a:p>
          <a:p>
            <a:pPr eaLnBrk="1" hangingPunct="1"/>
            <a:endParaRPr lang="en-US" altLang="da-DK" sz="2400"/>
          </a:p>
        </p:txBody>
      </p:sp>
      <p:graphicFrame>
        <p:nvGraphicFramePr>
          <p:cNvPr id="8196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7738347"/>
              </p:ext>
            </p:extLst>
          </p:nvPr>
        </p:nvGraphicFramePr>
        <p:xfrm>
          <a:off x="827088" y="1679575"/>
          <a:ext cx="496411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4" imgW="7248780" imgH="1443902" progId="PaintShopPro">
                  <p:embed/>
                </p:oleObj>
              </mc:Choice>
              <mc:Fallback>
                <p:oleObj name="Paint Shop Pro Image" r:id="rId4" imgW="7248780" imgH="1443902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79575"/>
                        <a:ext cx="4964112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Oval 5"/>
          <p:cNvSpPr>
            <a:spLocks noChangeArrowheads="1"/>
          </p:cNvSpPr>
          <p:nvPr/>
        </p:nvSpPr>
        <p:spPr bwMode="auto">
          <a:xfrm>
            <a:off x="6172200" y="3110869"/>
            <a:ext cx="2389187" cy="55894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33" tIns="44423" rIns="90433" bIns="44423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000">
              <a:solidFill>
                <a:schemeClr val="tx1"/>
              </a:solidFill>
            </a:endParaRPr>
          </a:p>
        </p:txBody>
      </p:sp>
      <p:sp>
        <p:nvSpPr>
          <p:cNvPr id="8202" name="Line 6"/>
          <p:cNvSpPr>
            <a:spLocks noChangeShapeType="1"/>
          </p:cNvSpPr>
          <p:nvPr/>
        </p:nvSpPr>
        <p:spPr bwMode="auto">
          <a:xfrm>
            <a:off x="4953001" y="2687006"/>
            <a:ext cx="1347788" cy="48825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433" tIns="44423" rIns="90433" bIns="44423" anchor="ctr">
            <a:spAutoFit/>
          </a:bodyPr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203575" y="1123157"/>
            <a:ext cx="4513946" cy="42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da-DK" sz="2400" i="0"/>
              <a:t>“New </a:t>
            </a:r>
            <a:r>
              <a:rPr lang="en-US" altLang="da-DK" sz="2400" b="1" i="0"/>
              <a:t>progressive </a:t>
            </a:r>
            <a:r>
              <a:rPr lang="en-US" altLang="da-DK" sz="2400" i="0"/>
              <a:t>price model”</a:t>
            </a:r>
            <a:endParaRPr lang="en-GB" altLang="da-DK" sz="240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3147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Delegation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28700"/>
            <a:ext cx="8229600" cy="4151313"/>
          </a:xfrm>
        </p:spPr>
        <p:txBody>
          <a:bodyPr/>
          <a:lstStyle/>
          <a:p>
            <a:pPr eaLnBrk="1" hangingPunct="1"/>
            <a:r>
              <a:rPr lang="en-GB" altLang="da-DK" dirty="0"/>
              <a:t>The basic principle is simple but powerful:</a:t>
            </a:r>
          </a:p>
          <a:p>
            <a:pPr lvl="1" eaLnBrk="1" hangingPunct="1"/>
            <a:r>
              <a:rPr lang="en-GB" altLang="da-DK" dirty="0"/>
              <a:t>Instead of </a:t>
            </a:r>
            <a:r>
              <a:rPr lang="en-GB" altLang="da-DK" i="1" dirty="0"/>
              <a:t>one</a:t>
            </a:r>
            <a:r>
              <a:rPr lang="en-GB" altLang="da-DK" dirty="0"/>
              <a:t> object doing it all by itself, it </a:t>
            </a:r>
            <a:r>
              <a:rPr lang="en-GB" altLang="da-DK" i="1" dirty="0"/>
              <a:t>asks</a:t>
            </a:r>
            <a:r>
              <a:rPr lang="en-GB" altLang="da-DK" dirty="0"/>
              <a:t> another object to help out. Some of the job is handled by another “actor” – the </a:t>
            </a:r>
            <a:r>
              <a:rPr lang="en-GB" altLang="da-DK" i="1" dirty="0"/>
              <a:t>delegate</a:t>
            </a:r>
            <a:endParaRPr lang="en-GB" altLang="da-DK" dirty="0"/>
          </a:p>
          <a:p>
            <a:pPr eaLnBrk="1" hangingPunct="1"/>
            <a:r>
              <a:rPr lang="en-GB" altLang="da-DK" dirty="0"/>
              <a:t>This principle has a name: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D406F0-B11D-C544-0E64-1FD241DDC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3385012"/>
            <a:ext cx="71247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391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Concrete behaviours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Responsibilities must be served by concrete behaviour in objects... </a:t>
            </a:r>
          </a:p>
        </p:txBody>
      </p:sp>
      <p:pic>
        <p:nvPicPr>
          <p:cNvPr id="53255" name="Picture 13" descr="ps_compositional_proposal_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197365"/>
            <a:ext cx="7559169" cy="172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0417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Code View</a:t>
            </a:r>
          </a:p>
        </p:txBody>
      </p:sp>
      <p:graphicFrame>
        <p:nvGraphicFramePr>
          <p:cNvPr id="54275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855803"/>
              </p:ext>
            </p:extLst>
          </p:nvPr>
        </p:nvGraphicFramePr>
        <p:xfrm>
          <a:off x="684214" y="1297782"/>
          <a:ext cx="6663415" cy="3531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6663415" imgH="3531707" progId="PaintShopPro">
                  <p:embed/>
                </p:oleObj>
              </mc:Choice>
              <mc:Fallback>
                <p:oleObj name="Paint Shop Pro Image" r:id="rId2" imgW="6663415" imgH="3531707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4" y="1297782"/>
                        <a:ext cx="6663415" cy="3531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2209800" y="4597136"/>
            <a:ext cx="1143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433" tIns="44423" rIns="90433" bIns="44423">
            <a:spAutoFit/>
          </a:bodyPr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1600201" y="2317750"/>
            <a:ext cx="2286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433" tIns="44423" rIns="90433" bIns="44423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617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Behaviour</a:t>
            </a:r>
          </a:p>
        </p:txBody>
      </p:sp>
      <p:graphicFrame>
        <p:nvGraphicFramePr>
          <p:cNvPr id="5529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743544"/>
              </p:ext>
            </p:extLst>
          </p:nvPr>
        </p:nvGraphicFramePr>
        <p:xfrm>
          <a:off x="1437161" y="1104900"/>
          <a:ext cx="6030439" cy="415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5970732" imgH="4117073" progId="PaintShopPro">
                  <p:embed/>
                </p:oleObj>
              </mc:Choice>
              <mc:Fallback>
                <p:oleObj name="Paint Shop Pro Image" r:id="rId2" imgW="5970732" imgH="4117073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161" y="1104900"/>
                        <a:ext cx="6030439" cy="4158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57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Exercise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The pay station needs to know which rate strategy object to use, of course!</a:t>
            </a:r>
          </a:p>
          <a:p>
            <a:pPr lvl="1" eaLnBrk="1" hangingPunct="1"/>
            <a:endParaRPr lang="en-US" altLang="da-DK"/>
          </a:p>
          <a:p>
            <a:pPr eaLnBrk="1" hangingPunct="1"/>
            <a:endParaRPr lang="en-US" altLang="da-DK"/>
          </a:p>
          <a:p>
            <a:pPr eaLnBrk="1" hangingPunct="1"/>
            <a:r>
              <a:rPr lang="en-US" altLang="da-DK" i="1"/>
              <a:t>How do we tell it ???</a:t>
            </a:r>
          </a:p>
          <a:p>
            <a:pPr lvl="1" eaLnBrk="1" hangingPunct="1"/>
            <a:endParaRPr lang="en-US" altLang="da-DK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E0649-1418-4085-B9AF-F8E66AEF3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8646" r="19000" b="18076"/>
          <a:stretch/>
        </p:blipFill>
        <p:spPr>
          <a:xfrm>
            <a:off x="4132411" y="1762913"/>
            <a:ext cx="4249589" cy="333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1097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Choosing pricing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dirty="0"/>
              <a:t>Several possibilities</a:t>
            </a:r>
          </a:p>
          <a:p>
            <a:pPr lvl="1" eaLnBrk="1" hangingPunct="1"/>
            <a:r>
              <a:rPr lang="en-US" altLang="da-DK" dirty="0"/>
              <a:t>Constructor</a:t>
            </a:r>
          </a:p>
          <a:p>
            <a:pPr lvl="1" eaLnBrk="1" hangingPunct="1"/>
            <a:r>
              <a:rPr lang="en-US" altLang="da-DK" dirty="0"/>
              <a:t>Set-method</a:t>
            </a:r>
          </a:p>
          <a:p>
            <a:pPr lvl="1" eaLnBrk="1" hangingPunct="1"/>
            <a:r>
              <a:rPr lang="en-US" altLang="da-D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Creational patterns (later on</a:t>
            </a:r>
            <a:r>
              <a:rPr lang="en-US" altLang="da-DK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)</a:t>
            </a:r>
            <a:endParaRPr lang="en-US" altLang="da-DK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735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2797969"/>
            <a:ext cx="6213475" cy="191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2967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Exercise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What are the benefits and liabilities of</a:t>
            </a:r>
          </a:p>
          <a:p>
            <a:pPr eaLnBrk="1" hangingPunct="1"/>
            <a:endParaRPr lang="en-US" altLang="da-DK"/>
          </a:p>
          <a:p>
            <a:pPr lvl="1" eaLnBrk="1" hangingPunct="1"/>
            <a:r>
              <a:rPr lang="en-US" altLang="da-DK"/>
              <a:t>Using the constructor to define the strategy?</a:t>
            </a:r>
          </a:p>
          <a:p>
            <a:pPr lvl="1" eaLnBrk="1" hangingPunct="1"/>
            <a:endParaRPr lang="en-US" altLang="da-DK"/>
          </a:p>
          <a:p>
            <a:pPr lvl="1" eaLnBrk="1" hangingPunct="1"/>
            <a:endParaRPr lang="en-US" altLang="da-DK"/>
          </a:p>
          <a:p>
            <a:pPr lvl="1" eaLnBrk="1" hangingPunct="1"/>
            <a:r>
              <a:rPr lang="en-US" altLang="da-DK"/>
              <a:t>Using a set-method to define the strategy?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40625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Analysis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Constructor</a:t>
            </a:r>
          </a:p>
          <a:p>
            <a:pPr lvl="1" eaLnBrk="1" hangingPunct="1"/>
            <a:r>
              <a:rPr lang="en-US" altLang="da-DK"/>
              <a:t>Compiler will tell you that you have forgotten to make it!</a:t>
            </a:r>
          </a:p>
          <a:p>
            <a:pPr lvl="2" eaLnBrk="1" hangingPunct="1"/>
            <a:r>
              <a:rPr lang="en-US" altLang="da-DK"/>
              <a:t>Much less cost than letting the customer find out !!!</a:t>
            </a:r>
          </a:p>
          <a:p>
            <a:pPr lvl="1" eaLnBrk="1" hangingPunct="1"/>
            <a:r>
              <a:rPr lang="en-US" altLang="da-DK"/>
              <a:t>Early binding that cannot be changed at run-time</a:t>
            </a:r>
          </a:p>
          <a:p>
            <a:pPr eaLnBrk="1" hangingPunct="1"/>
            <a:endParaRPr lang="en-US" altLang="da-DK"/>
          </a:p>
          <a:p>
            <a:pPr eaLnBrk="1" hangingPunct="1"/>
            <a:r>
              <a:rPr lang="en-US" altLang="da-DK"/>
              <a:t>Set-method</a:t>
            </a:r>
          </a:p>
          <a:p>
            <a:pPr lvl="1" eaLnBrk="1" hangingPunct="1"/>
            <a:r>
              <a:rPr lang="en-US" altLang="da-DK"/>
              <a:t>You </a:t>
            </a:r>
            <a:r>
              <a:rPr lang="en-US" altLang="da-DK" b="1"/>
              <a:t>will</a:t>
            </a:r>
            <a:r>
              <a:rPr lang="en-US" altLang="da-DK"/>
              <a:t> forget to set it !!!</a:t>
            </a:r>
          </a:p>
          <a:p>
            <a:pPr lvl="1" eaLnBrk="1" hangingPunct="1"/>
            <a:r>
              <a:rPr lang="en-US" altLang="da-DK"/>
              <a:t>... but you can change your mind at run-time !</a:t>
            </a:r>
          </a:p>
          <a:p>
            <a:pPr lvl="2" eaLnBrk="1" hangingPunct="1"/>
            <a:r>
              <a:rPr lang="en-US" altLang="da-DK"/>
              <a:t>(at least for stateless objects like strategy objects...)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1319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Analysis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Benefits</a:t>
            </a:r>
          </a:p>
          <a:p>
            <a:pPr lvl="1" eaLnBrk="1" hangingPunct="1"/>
            <a:r>
              <a:rPr lang="en-GB" altLang="da-DK"/>
              <a:t>Readability</a:t>
            </a:r>
          </a:p>
          <a:p>
            <a:pPr lvl="1" eaLnBrk="1" hangingPunct="1"/>
            <a:r>
              <a:rPr lang="en-GB" altLang="da-DK"/>
              <a:t>Run-time binding</a:t>
            </a:r>
          </a:p>
          <a:p>
            <a:pPr lvl="1" eaLnBrk="1" hangingPunct="1"/>
            <a:r>
              <a:rPr lang="en-GB" altLang="da-DK"/>
              <a:t>Separation of responsibilities</a:t>
            </a:r>
          </a:p>
          <a:p>
            <a:pPr lvl="1" eaLnBrk="1" hangingPunct="1"/>
            <a:r>
              <a:rPr lang="en-GB" altLang="da-DK"/>
              <a:t>Variant selection is localized</a:t>
            </a:r>
          </a:p>
          <a:p>
            <a:pPr lvl="1" eaLnBrk="1" hangingPunct="1"/>
            <a:r>
              <a:rPr lang="en-GB" altLang="da-DK"/>
              <a:t>Combinatorial</a:t>
            </a:r>
          </a:p>
          <a:p>
            <a:pPr eaLnBrk="1" hangingPunct="1"/>
            <a:r>
              <a:rPr lang="en-GB" altLang="da-DK"/>
              <a:t>Liabilities</a:t>
            </a:r>
          </a:p>
          <a:p>
            <a:pPr lvl="1" eaLnBrk="1" hangingPunct="1"/>
            <a:r>
              <a:rPr lang="en-GB" altLang="da-DK"/>
              <a:t>Increased number of interfaces, objects</a:t>
            </a:r>
          </a:p>
          <a:p>
            <a:pPr lvl="1" eaLnBrk="1" hangingPunct="1"/>
            <a:r>
              <a:rPr lang="en-GB" altLang="da-DK"/>
              <a:t>Clients must be aware of strategies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783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Analysis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1154907"/>
            <a:ext cx="7702550" cy="3869531"/>
          </a:xfrm>
        </p:spPr>
        <p:txBody>
          <a:bodyPr/>
          <a:lstStyle/>
          <a:p>
            <a:pPr eaLnBrk="1" hangingPunct="1"/>
            <a:r>
              <a:rPr lang="en-US" altLang="da-DK" dirty="0">
                <a:sym typeface="Wingdings" pitchFamily="2" charset="2"/>
              </a:rPr>
              <a:t> Readability</a:t>
            </a:r>
          </a:p>
          <a:p>
            <a:pPr lvl="1" eaLnBrk="1" hangingPunct="1"/>
            <a:r>
              <a:rPr lang="en-US" altLang="da-DK" dirty="0"/>
              <a:t>no code bloat of conditional statements</a:t>
            </a:r>
          </a:p>
          <a:p>
            <a:pPr lvl="1" eaLnBrk="1" hangingPunct="1"/>
            <a:endParaRPr lang="en-US" altLang="da-DK" dirty="0"/>
          </a:p>
          <a:p>
            <a:pPr eaLnBrk="1" hangingPunct="1"/>
            <a:endParaRPr lang="en-US" altLang="da-DK" dirty="0">
              <a:sym typeface="Wingdings" pitchFamily="2" charset="2"/>
            </a:endParaRPr>
          </a:p>
          <a:p>
            <a:pPr eaLnBrk="1" hangingPunct="1"/>
            <a:r>
              <a:rPr lang="en-US" altLang="da-DK" dirty="0">
                <a:sym typeface="Wingdings" pitchFamily="2" charset="2"/>
              </a:rPr>
              <a:t> Run-time binding</a:t>
            </a:r>
          </a:p>
          <a:p>
            <a:pPr lvl="1" eaLnBrk="1" hangingPunct="1"/>
            <a:r>
              <a:rPr lang="en-US" altLang="da-DK" dirty="0"/>
              <a:t>I can actually change the rate policy while the system is running. Leads to lower maintenance costs as no shut down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94" y="2038349"/>
            <a:ext cx="5378238" cy="5966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0350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8416BF-30C5-4FA5-924B-7F7250248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2251951"/>
            <a:ext cx="7691554" cy="1771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The present code</a:t>
            </a:r>
          </a:p>
        </p:txBody>
      </p:sp>
      <p:sp>
        <p:nvSpPr>
          <p:cNvPr id="922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14338" y="1057011"/>
            <a:ext cx="8229600" cy="4151313"/>
          </a:xfrm>
        </p:spPr>
        <p:txBody>
          <a:bodyPr/>
          <a:lstStyle/>
          <a:p>
            <a:pPr eaLnBrk="1" hangingPunct="1"/>
            <a:r>
              <a:rPr lang="en-GB" altLang="da-DK"/>
              <a:t>This is the spot where things may change: </a:t>
            </a:r>
            <a:r>
              <a:rPr lang="en-GB" altLang="da-DK" b="1"/>
              <a:t>variability point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1" y="3419475"/>
            <a:ext cx="3200400" cy="304800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33" tIns="44423" rIns="90433" bIns="44423" anchor="ctr"/>
          <a:lstStyle>
            <a:lvl1pPr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a-DK" sz="180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47617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Benefits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dirty="0">
                <a:sym typeface="Wingdings" pitchFamily="2" charset="2"/>
              </a:rPr>
              <a:t> </a:t>
            </a:r>
            <a:r>
              <a:rPr lang="en-US" altLang="da-DK" dirty="0"/>
              <a:t>Responsibilities clearly stated in interfaces</a:t>
            </a:r>
          </a:p>
          <a:p>
            <a:pPr lvl="1" eaLnBrk="1" hangingPunct="1"/>
            <a:r>
              <a:rPr lang="en-US" altLang="da-DK" dirty="0"/>
              <a:t>No odd naming:</a:t>
            </a:r>
          </a:p>
          <a:p>
            <a:pPr lvl="1" eaLnBrk="1" hangingPunct="1"/>
            <a:r>
              <a:rPr lang="en-US" altLang="da-DK" b="1" dirty="0" err="1"/>
              <a:t>PayStation</a:t>
            </a:r>
            <a:r>
              <a:rPr lang="en-US" altLang="da-DK" dirty="0"/>
              <a:t> and </a:t>
            </a:r>
            <a:r>
              <a:rPr lang="en-US" altLang="da-DK" b="1" dirty="0" err="1"/>
              <a:t>RateStrategy</a:t>
            </a:r>
            <a:r>
              <a:rPr lang="en-US" altLang="da-DK" dirty="0"/>
              <a:t>: The responsibilities</a:t>
            </a:r>
          </a:p>
          <a:p>
            <a:pPr lvl="1" eaLnBrk="1" hangingPunct="1"/>
            <a:r>
              <a:rPr lang="en-US" altLang="da-DK" dirty="0" err="1"/>
              <a:t>LinearRateStrategy</a:t>
            </a:r>
            <a:r>
              <a:rPr lang="en-US" altLang="da-DK" dirty="0"/>
              <a:t> </a:t>
            </a:r>
            <a:r>
              <a:rPr lang="en-US" altLang="da-DK" dirty="0" err="1"/>
              <a:t>ect</a:t>
            </a:r>
            <a:r>
              <a:rPr lang="en-US" altLang="da-DK" dirty="0"/>
              <a:t>: Concrete </a:t>
            </a:r>
            <a:r>
              <a:rPr lang="en-US" altLang="da-DK" dirty="0" err="1"/>
              <a:t>behaviour</a:t>
            </a:r>
            <a:r>
              <a:rPr lang="en-US" altLang="da-DK" dirty="0"/>
              <a:t> fulfilling responsibilities </a:t>
            </a:r>
          </a:p>
          <a:p>
            <a:pPr lvl="2" eaLnBrk="1" hangingPunct="1"/>
            <a:endParaRPr lang="en-US" altLang="da-DK" dirty="0"/>
          </a:p>
          <a:p>
            <a:pPr lvl="1" eaLnBrk="1" hangingPunct="1"/>
            <a:r>
              <a:rPr lang="en-US" altLang="da-DK" dirty="0"/>
              <a:t>The pay station has “lost some fat”</a:t>
            </a:r>
          </a:p>
          <a:p>
            <a:pPr lvl="2" eaLnBrk="1" hangingPunct="1"/>
            <a:r>
              <a:rPr lang="en-US" altLang="da-DK" dirty="0"/>
              <a:t>by separating responsibilities, the cohesion of the code within each abstraction is higher</a:t>
            </a:r>
          </a:p>
          <a:p>
            <a:pPr lvl="2" eaLnBrk="1" hangingPunct="1"/>
            <a:endParaRPr lang="en-US" altLang="da-DK" dirty="0"/>
          </a:p>
          <a:p>
            <a:pPr lvl="2" eaLnBrk="1" hangingPunct="1"/>
            <a:r>
              <a:rPr lang="en-US" altLang="da-DK" dirty="0"/>
              <a:t>Note though that from the GUI/hardware’s perspective, the pay station </a:t>
            </a:r>
            <a:r>
              <a:rPr lang="en-US" altLang="da-DK" i="1" dirty="0"/>
              <a:t>still</a:t>
            </a:r>
            <a:r>
              <a:rPr lang="en-US" altLang="da-DK" dirty="0"/>
              <a:t> has the ‘formal’ responsibility to calculate rates!</a:t>
            </a:r>
          </a:p>
          <a:p>
            <a:pPr lvl="2" eaLnBrk="1" hangingPunct="1"/>
            <a:endParaRPr lang="en-GB" alt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4267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Benefits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>
                <a:sym typeface="Wingdings" pitchFamily="2" charset="2"/>
              </a:rPr>
              <a:t> Variant selection localized</a:t>
            </a:r>
          </a:p>
          <a:p>
            <a:pPr lvl="1" eaLnBrk="1" hangingPunct="1"/>
            <a:r>
              <a:rPr lang="en-GB" altLang="da-DK"/>
              <a:t>There is only one place in the code where I decide which rate policy to take</a:t>
            </a:r>
          </a:p>
          <a:p>
            <a:pPr lvl="2" eaLnBrk="1" hangingPunct="1"/>
            <a:r>
              <a:rPr lang="en-GB" altLang="da-DK"/>
              <a:t>namely in the configuration/main code where I instantiate the pay station!</a:t>
            </a:r>
          </a:p>
          <a:p>
            <a:pPr lvl="1" eaLnBrk="1" hangingPunct="1"/>
            <a:endParaRPr lang="en-GB" altLang="da-DK"/>
          </a:p>
          <a:p>
            <a:pPr lvl="1" eaLnBrk="1" hangingPunct="1"/>
            <a:r>
              <a:rPr lang="en-GB" altLang="da-DK"/>
              <a:t>contrast to the parametric solution where selection and decision code is smeared all over the place</a:t>
            </a:r>
          </a:p>
          <a:p>
            <a:pPr lvl="1" eaLnBrk="1" hangingPunct="1"/>
            <a:endParaRPr lang="en-GB" altLang="da-DK"/>
          </a:p>
          <a:p>
            <a:pPr lvl="1" eaLnBrk="1" hangingPunct="1"/>
            <a:r>
              <a:rPr lang="en-GB" altLang="da-DK" b="1"/>
              <a:t>No variant handling code at all</a:t>
            </a:r>
            <a:r>
              <a:rPr lang="en-GB" altLang="da-DK"/>
              <a:t> in the pay station code !</a:t>
            </a:r>
            <a:endParaRPr lang="en-GB" altLang="da-DK" b="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3E1E00-04C6-0F34-F07E-51D41698404A}"/>
              </a:ext>
            </a:extLst>
          </p:cNvPr>
          <p:cNvSpPr/>
          <p:nvPr/>
        </p:nvSpPr>
        <p:spPr>
          <a:xfrm>
            <a:off x="2667000" y="2476500"/>
            <a:ext cx="5867400" cy="3810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PayStation</a:t>
            </a:r>
            <a:r>
              <a:rPr lang="en-US" sz="1600" dirty="0"/>
              <a:t> </a:t>
            </a:r>
            <a:r>
              <a:rPr lang="en-US" sz="1600" dirty="0" err="1"/>
              <a:t>ps</a:t>
            </a:r>
            <a:r>
              <a:rPr lang="en-US" sz="1600" dirty="0"/>
              <a:t> = new </a:t>
            </a:r>
            <a:r>
              <a:rPr lang="en-US" sz="1600" dirty="0" err="1"/>
              <a:t>StdPayStation</a:t>
            </a:r>
            <a:r>
              <a:rPr lang="en-US" sz="1600" dirty="0"/>
              <a:t>(new </a:t>
            </a:r>
            <a:r>
              <a:rPr lang="en-US" sz="1600" dirty="0" err="1"/>
              <a:t>LinearRateStrategy</a:t>
            </a:r>
            <a:r>
              <a:rPr lang="en-US" sz="1600" dirty="0"/>
              <a:t>());</a:t>
            </a:r>
            <a:endParaRPr lang="da-DK" sz="16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800F3BA-033C-F532-9AE0-F632662CF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681" y="4610100"/>
            <a:ext cx="5378238" cy="5966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0337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Benefits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>
                <a:sym typeface="Wingdings" pitchFamily="2" charset="2"/>
              </a:rPr>
              <a:t> Combinatorial </a:t>
            </a:r>
          </a:p>
          <a:p>
            <a:pPr eaLnBrk="1" hangingPunct="1"/>
            <a:endParaRPr lang="en-US" altLang="da-DK"/>
          </a:p>
          <a:p>
            <a:pPr lvl="1" eaLnBrk="1" hangingPunct="1"/>
            <a:r>
              <a:rPr lang="en-US" altLang="da-DK"/>
              <a:t>I have not used inheritance – we can still subclass it to provide new behavior on other aspects – without interfering with the rate calculation!</a:t>
            </a:r>
          </a:p>
          <a:p>
            <a:pPr lvl="1" eaLnBrk="1" hangingPunct="1"/>
            <a:endParaRPr lang="en-US" altLang="da-DK"/>
          </a:p>
          <a:p>
            <a:pPr lvl="1" eaLnBrk="1" hangingPunct="1"/>
            <a:r>
              <a:rPr lang="en-US" altLang="da-DK"/>
              <a:t>But – much more on that later...</a:t>
            </a:r>
          </a:p>
          <a:p>
            <a:pPr eaLnBrk="1" hangingPunct="1"/>
            <a:endParaRPr lang="en-US" altLang="da-DK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96938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Liabilities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Increased number of objects</a:t>
            </a:r>
          </a:p>
          <a:p>
            <a:pPr lvl="1"/>
            <a:r>
              <a:rPr lang="en-US" noProof="0" dirty="0"/>
              <a:t>Similar to the polymorphic solution you ‘trade’ complexity within the code (many if’s handling variants) with complexity outside the code </a:t>
            </a:r>
          </a:p>
          <a:p>
            <a:pPr lvl="2"/>
            <a:r>
              <a:rPr lang="en-US" noProof="0" dirty="0"/>
              <a:t>Instead you have many </a:t>
            </a:r>
            <a:r>
              <a:rPr lang="en-US" noProof="0" dirty="0" err="1"/>
              <a:t>RateStrategy</a:t>
            </a:r>
            <a:r>
              <a:rPr lang="en-US" noProof="0" dirty="0"/>
              <a:t> implementations to overview</a:t>
            </a:r>
          </a:p>
          <a:p>
            <a:r>
              <a:rPr lang="en-US" noProof="0" dirty="0"/>
              <a:t>Clients must be aware of strategies</a:t>
            </a:r>
          </a:p>
          <a:p>
            <a:pPr lvl="1"/>
            <a:r>
              <a:rPr lang="en-US" noProof="0" dirty="0"/>
              <a:t>Never </a:t>
            </a:r>
            <a:r>
              <a:rPr lang="en-US" i="1" noProof="0" dirty="0"/>
              <a:t>ever</a:t>
            </a:r>
            <a:r>
              <a:rPr lang="en-US" noProof="0" dirty="0"/>
              <a:t> instantiate the strategies </a:t>
            </a:r>
            <a:r>
              <a:rPr lang="en-US" i="1" noProof="0" dirty="0"/>
              <a:t>within</a:t>
            </a:r>
            <a:r>
              <a:rPr lang="en-US" noProof="0" dirty="0"/>
              <a:t> the Context object (here the </a:t>
            </a:r>
            <a:r>
              <a:rPr lang="en-US" noProof="0" dirty="0" err="1"/>
              <a:t>PayStationImpl</a:t>
            </a:r>
            <a:r>
              <a:rPr lang="en-US" noProof="0" dirty="0"/>
              <a:t>)</a:t>
            </a:r>
          </a:p>
          <a:p>
            <a:pPr lvl="2"/>
            <a:r>
              <a:rPr lang="en-US" noProof="0" dirty="0"/>
              <a:t>(Argue why it has </a:t>
            </a:r>
            <a:r>
              <a:rPr lang="en-US" i="1" noProof="0" dirty="0"/>
              <a:t>all</a:t>
            </a:r>
            <a:r>
              <a:rPr lang="en-US" noProof="0" dirty="0"/>
              <a:t> the liabilities of the parametric approach!)</a:t>
            </a:r>
          </a:p>
          <a:p>
            <a:pPr lvl="1"/>
            <a:r>
              <a:rPr lang="en-US" noProof="0" dirty="0"/>
              <a:t>Thus the client (the one instantiating the Context) must be aware of the particular strategy object to pass to the Context</a:t>
            </a:r>
          </a:p>
          <a:p>
            <a:pPr lvl="2"/>
            <a:r>
              <a:rPr lang="en-US" noProof="0" dirty="0"/>
              <a:t>Thus, this code creates a hard binding between the two…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142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The 3-1-2 process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37086885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2800" noProof="0" dirty="0"/>
              <a:t>So –  Pizza from the ingredients </a:t>
            </a:r>
            <a:r>
              <a:rPr lang="en-US" altLang="da-DK" sz="2800" noProof="0" dirty="0">
                <a:sym typeface="Wingdings" pitchFamily="2" charset="2"/>
              </a:rPr>
              <a:t></a:t>
            </a:r>
            <a:endParaRPr lang="en-US" altLang="da-DK" sz="2800" noProof="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50157"/>
            <a:ext cx="8305800" cy="4127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a-DK" sz="2400" b="1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</a:t>
            </a:r>
            <a:r>
              <a:rPr lang="en-US" altLang="da-DK" sz="2400" noProof="0" dirty="0">
                <a:sym typeface="Wingdings" pitchFamily="2" charset="2"/>
              </a:rPr>
              <a:t> </a:t>
            </a:r>
            <a:r>
              <a:rPr lang="en-US" altLang="da-DK" sz="2400" noProof="0" dirty="0"/>
              <a:t>We have </a:t>
            </a:r>
            <a:r>
              <a:rPr lang="en-US" altLang="da-DK" sz="2400" i="1" noProof="0" dirty="0"/>
              <a:t>identified some behavior</a:t>
            </a:r>
            <a:r>
              <a:rPr lang="en-US" altLang="da-DK" sz="2400" noProof="0" dirty="0"/>
              <a:t>  that is </a:t>
            </a:r>
            <a:r>
              <a:rPr lang="en-US" altLang="da-DK" sz="2400" i="1" noProof="0" dirty="0"/>
              <a:t>likely to change</a:t>
            </a:r>
            <a:r>
              <a:rPr lang="en-US" altLang="da-DK" sz="2400" noProof="0" dirty="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sz="2000" noProof="0" dirty="0"/>
              <a:t>rate policies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a-DK" sz="2400" b="1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</a:t>
            </a:r>
            <a:r>
              <a:rPr lang="en-US" altLang="da-DK" sz="2400" noProof="0" dirty="0">
                <a:sym typeface="Wingdings" pitchFamily="2" charset="2"/>
              </a:rPr>
              <a:t> </a:t>
            </a:r>
            <a:r>
              <a:rPr lang="en-US" altLang="da-DK" sz="2400" noProof="0" dirty="0"/>
              <a:t>We have clearly stated a responsibility that covers this behavior and expressed it in an interface:</a:t>
            </a:r>
          </a:p>
          <a:p>
            <a:pPr lvl="1" eaLnBrk="1" hangingPunct="1">
              <a:lnSpc>
                <a:spcPct val="90000"/>
              </a:lnSpc>
            </a:pPr>
            <a:endParaRPr lang="en-US" altLang="da-DK" sz="2000" noProof="0" dirty="0"/>
          </a:p>
          <a:p>
            <a:pPr eaLnBrk="1" hangingPunct="1">
              <a:lnSpc>
                <a:spcPct val="90000"/>
              </a:lnSpc>
            </a:pPr>
            <a:endParaRPr lang="en-US" altLang="da-DK" sz="2400" noProof="0" dirty="0"/>
          </a:p>
          <a:p>
            <a:pPr eaLnBrk="1" hangingPunct="1">
              <a:lnSpc>
                <a:spcPct val="90000"/>
              </a:lnSpc>
            </a:pPr>
            <a:endParaRPr lang="en-US" altLang="da-DK" sz="2400" noProof="0" dirty="0"/>
          </a:p>
          <a:p>
            <a:pPr eaLnBrk="1" hangingPunct="1">
              <a:lnSpc>
                <a:spcPct val="90000"/>
              </a:lnSpc>
            </a:pPr>
            <a:r>
              <a:rPr lang="en-GB" altLang="da-DK" sz="2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</a:t>
            </a:r>
            <a:r>
              <a:rPr lang="en-GB" altLang="da-DK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GB" altLang="da-DK" sz="2400" dirty="0"/>
              <a:t>The parking machine now perform rate calculations by letting a </a:t>
            </a:r>
            <a:r>
              <a:rPr lang="en-GB" altLang="da-DK" sz="2400" i="1" dirty="0"/>
              <a:t>delegate </a:t>
            </a:r>
            <a:r>
              <a:rPr lang="en-GB" altLang="da-DK" sz="2400" dirty="0"/>
              <a:t>object do it: the </a:t>
            </a:r>
            <a:r>
              <a:rPr lang="en-GB" altLang="da-DK" sz="2400" dirty="0" err="1"/>
              <a:t>RateStrategy</a:t>
            </a:r>
            <a:r>
              <a:rPr lang="en-GB" altLang="da-DK" sz="2400" dirty="0"/>
              <a:t> object.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da-DK" sz="2000" dirty="0"/>
              <a:t>time = </a:t>
            </a:r>
            <a:r>
              <a:rPr lang="en-GB" altLang="da-DK" sz="2000" dirty="0" err="1"/>
              <a:t>rateStrategy.calculateTime</a:t>
            </a:r>
            <a:r>
              <a:rPr lang="en-GB" altLang="da-DK" sz="2000" dirty="0"/>
              <a:t>(amount);</a:t>
            </a:r>
          </a:p>
        </p:txBody>
      </p:sp>
      <p:sp>
        <p:nvSpPr>
          <p:cNvPr id="66567" name="Text Box 4"/>
          <p:cNvSpPr txBox="1">
            <a:spLocks noChangeArrowheads="1"/>
          </p:cNvSpPr>
          <p:nvPr/>
        </p:nvSpPr>
        <p:spPr bwMode="auto">
          <a:xfrm>
            <a:off x="5754393" y="3075682"/>
            <a:ext cx="3147015" cy="10772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1600" i="0" dirty="0">
                <a:solidFill>
                  <a:schemeClr val="tx1"/>
                </a:solidFill>
                <a:latin typeface="Lucida Console" pitchFamily="49" charset="0"/>
              </a:rPr>
              <a:t> </a:t>
            </a:r>
            <a:r>
              <a:rPr lang="da-DK" altLang="da-DK" sz="1600" b="1" i="0" dirty="0">
                <a:solidFill>
                  <a:schemeClr val="tx1"/>
                </a:solidFill>
                <a:latin typeface="Lucida Console" pitchFamily="49" charset="0"/>
              </a:rPr>
              <a:t>&lt;&lt;interface&gt;&gt;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1600" b="1" i="0" dirty="0" err="1">
                <a:solidFill>
                  <a:schemeClr val="tx1"/>
                </a:solidFill>
                <a:latin typeface="Lucida Console" pitchFamily="49" charset="0"/>
              </a:rPr>
              <a:t>RateStrategy</a:t>
            </a:r>
            <a:endParaRPr lang="da-DK" altLang="da-DK" sz="1600" b="1" i="0" dirty="0">
              <a:solidFill>
                <a:schemeClr val="tx1"/>
              </a:solidFill>
              <a:latin typeface="Lucida Console" pitchFamily="49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1600" i="0" dirty="0">
                <a:solidFill>
                  <a:schemeClr val="tx1"/>
                </a:solidFill>
                <a:latin typeface="Lucida Console" pitchFamily="49" charset="0"/>
              </a:rPr>
              <a:t>-- </a:t>
            </a:r>
            <a:r>
              <a:rPr lang="da-DK" altLang="da-DK" sz="1600" i="0" dirty="0" err="1">
                <a:solidFill>
                  <a:schemeClr val="tx1"/>
                </a:solidFill>
                <a:latin typeface="Lucida Console" pitchFamily="49" charset="0"/>
              </a:rPr>
              <a:t>Calculate</a:t>
            </a:r>
            <a:r>
              <a:rPr lang="da-DK" altLang="da-DK" sz="1600" i="0" dirty="0">
                <a:solidFill>
                  <a:schemeClr val="tx1"/>
                </a:solidFill>
                <a:latin typeface="Lucida Console" pitchFamily="49" charset="0"/>
              </a:rPr>
              <a:t> </a:t>
            </a:r>
            <a:r>
              <a:rPr lang="da-DK" altLang="da-DK" sz="1600" i="0" dirty="0" err="1">
                <a:solidFill>
                  <a:schemeClr val="tx1"/>
                </a:solidFill>
                <a:latin typeface="Lucida Console" pitchFamily="49" charset="0"/>
              </a:rPr>
              <a:t>Parkingtime</a:t>
            </a:r>
            <a:endParaRPr lang="en-US" altLang="da-DK" sz="1600" i="0" dirty="0">
              <a:solidFill>
                <a:schemeClr val="tx1"/>
              </a:solidFill>
              <a:latin typeface="Lucida Console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61343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The 3-1-2 process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I call this “mini-process” of handling variability for the 3-1-2 process</a:t>
            </a:r>
          </a:p>
          <a:p>
            <a:pPr eaLnBrk="1" hangingPunct="1"/>
            <a:endParaRPr lang="en-GB" altLang="da-DK"/>
          </a:p>
          <a:p>
            <a:pPr eaLnBrk="1" hangingPunct="1"/>
            <a:r>
              <a:rPr lang="en-GB" altLang="da-DK"/>
              <a:t>The reason for the odd numbering is its relations to the </a:t>
            </a:r>
            <a:r>
              <a:rPr lang="en-GB" altLang="da-DK" i="1"/>
              <a:t>compositional design principles</a:t>
            </a:r>
            <a:r>
              <a:rPr lang="en-GB" altLang="da-DK"/>
              <a:t> that were first put forward in the Design Pattern book (GoF) by Gamma et al. / Chapter 1.6</a:t>
            </a:r>
          </a:p>
          <a:p>
            <a:pPr eaLnBrk="1" hangingPunct="1"/>
            <a:endParaRPr lang="en-GB" altLang="da-DK"/>
          </a:p>
          <a:p>
            <a:pPr eaLnBrk="1" hangingPunct="1"/>
            <a:r>
              <a:rPr lang="en-GB" altLang="da-DK" i="1"/>
              <a:t>The number refer to the sequence in the GoF book that the principle is mentioned.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46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Transferring responsibilities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 sz="2400" dirty="0"/>
              <a:t>Actually, this is a common thing in everyday life</a:t>
            </a:r>
          </a:p>
          <a:p>
            <a:pPr eaLnBrk="1" hangingPunct="1"/>
            <a:r>
              <a:rPr lang="en-GB" altLang="da-DK" sz="2400" dirty="0"/>
              <a:t>Many years ago, I transferred the responsibility to empty the garbage can to my eldest son </a:t>
            </a:r>
          </a:p>
          <a:p>
            <a:pPr lvl="1" eaLnBrk="1" hangingPunct="1"/>
            <a:r>
              <a:rPr lang="en-GB" altLang="da-DK" sz="2000" dirty="0"/>
              <a:t>(not without some heated arguments though </a:t>
            </a:r>
            <a:r>
              <a:rPr lang="en-GB" altLang="da-DK" sz="2000" dirty="0">
                <a:sym typeface="Wingdings" pitchFamily="2" charset="2"/>
              </a:rPr>
              <a:t>)</a:t>
            </a:r>
          </a:p>
          <a:p>
            <a:pPr eaLnBrk="1" hangingPunct="1"/>
            <a:r>
              <a:rPr lang="en-GB" altLang="da-DK" dirty="0"/>
              <a:t>I delegate correcting </a:t>
            </a:r>
            <a:r>
              <a:rPr lang="en-GB" altLang="da-DK" dirty="0" err="1"/>
              <a:t>HotStone</a:t>
            </a:r>
            <a:r>
              <a:rPr lang="en-GB" altLang="da-DK" dirty="0"/>
              <a:t> exercises to my TAs</a:t>
            </a:r>
            <a:endParaRPr lang="en-GB" altLang="da-DK" sz="2400" dirty="0"/>
          </a:p>
          <a:p>
            <a:pPr eaLnBrk="1" hangingPunct="1"/>
            <a:r>
              <a:rPr lang="en-GB" altLang="da-DK" sz="2400" dirty="0"/>
              <a:t>Project leaders’ main responsibility is – to delegate responsibility to other people</a:t>
            </a:r>
          </a:p>
          <a:p>
            <a:pPr eaLnBrk="1" hangingPunct="1"/>
            <a:r>
              <a:rPr lang="en-GB" altLang="da-DK" sz="2400" dirty="0"/>
              <a:t>And why? Because </a:t>
            </a:r>
          </a:p>
          <a:p>
            <a:pPr lvl="1" eaLnBrk="1" hangingPunct="1"/>
            <a:r>
              <a:rPr lang="en-GB" altLang="da-DK" dirty="0"/>
              <a:t>A) we cannot do everything ourselves and </a:t>
            </a:r>
          </a:p>
          <a:p>
            <a:pPr lvl="1" eaLnBrk="1" hangingPunct="1"/>
            <a:r>
              <a:rPr lang="en-GB" altLang="da-DK" dirty="0"/>
              <a:t>B) too many responsibilities leads to stress and errors!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29346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Key technique: Delegation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In software this simple technique </a:t>
            </a:r>
            <a:r>
              <a:rPr lang="en-GB" altLang="da-DK" i="1"/>
              <a:t>”let someone else do the dirty job”</a:t>
            </a:r>
            <a:r>
              <a:rPr lang="en-GB" altLang="da-DK"/>
              <a:t> is called </a:t>
            </a:r>
            <a:r>
              <a:rPr lang="en-GB" altLang="da-DK" b="1"/>
              <a:t>delegation</a:t>
            </a:r>
            <a:r>
              <a:rPr lang="en-GB" altLang="da-DK"/>
              <a:t>.</a:t>
            </a:r>
          </a:p>
          <a:p>
            <a:pPr eaLnBrk="1" hangingPunct="1"/>
            <a:endParaRPr lang="en-GB" altLang="da-DK"/>
          </a:p>
          <a:p>
            <a:pPr eaLnBrk="1" hangingPunct="1"/>
            <a:r>
              <a:rPr lang="en-GB" altLang="da-DK"/>
              <a:t>Instead of an object doing it itself:</a:t>
            </a:r>
          </a:p>
          <a:p>
            <a:pPr lvl="1" eaLnBrk="1" hangingPunct="1"/>
            <a:r>
              <a:rPr lang="en-GB" altLang="da-DK"/>
              <a:t>time = this.calculateTime(amount);</a:t>
            </a:r>
          </a:p>
          <a:p>
            <a:pPr lvl="1" eaLnBrk="1" hangingPunct="1"/>
            <a:r>
              <a:rPr lang="en-GB" altLang="da-DK"/>
              <a:t>this.takeGarbageToGarbageCan();</a:t>
            </a:r>
          </a:p>
          <a:p>
            <a:pPr eaLnBrk="1" hangingPunct="1"/>
            <a:r>
              <a:rPr lang="en-GB" altLang="da-DK"/>
              <a:t>we let some </a:t>
            </a:r>
            <a:r>
              <a:rPr lang="en-GB" altLang="da-DK" i="1"/>
              <a:t>specialist</a:t>
            </a:r>
            <a:r>
              <a:rPr lang="en-GB" altLang="da-DK"/>
              <a:t> object do it for us:</a:t>
            </a:r>
          </a:p>
          <a:p>
            <a:pPr lvl="1" eaLnBrk="1" hangingPunct="1"/>
            <a:r>
              <a:rPr lang="en-GB" altLang="da-DK"/>
              <a:t>time = rateStrategy.calculateTime(amount);</a:t>
            </a:r>
          </a:p>
          <a:p>
            <a:pPr lvl="1" eaLnBrk="1" hangingPunct="1"/>
            <a:r>
              <a:rPr lang="en-GB" altLang="da-DK"/>
              <a:t>son.takeGarbageToGarbageCan();</a:t>
            </a:r>
          </a:p>
          <a:p>
            <a:pPr eaLnBrk="1" hangingPunct="1"/>
            <a:endParaRPr lang="en-GB" altLang="da-DK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31300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Conclusion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We have </a:t>
            </a:r>
            <a:r>
              <a:rPr lang="en-GB" altLang="da-DK" i="1"/>
              <a:t>derived</a:t>
            </a:r>
            <a:br>
              <a:rPr lang="en-GB" altLang="da-DK" i="1"/>
            </a:br>
            <a:r>
              <a:rPr lang="en-GB" altLang="da-DK"/>
              <a:t>the strategy pattern </a:t>
            </a:r>
            <a:br>
              <a:rPr lang="en-GB" altLang="da-DK"/>
            </a:br>
            <a:r>
              <a:rPr lang="en-GB" altLang="da-DK"/>
              <a:t>by analysing </a:t>
            </a:r>
            <a:br>
              <a:rPr lang="en-GB" altLang="da-DK"/>
            </a:br>
            <a:r>
              <a:rPr lang="en-GB" altLang="da-DK"/>
              <a:t>our problem in a </a:t>
            </a:r>
            <a:br>
              <a:rPr lang="en-GB" altLang="da-DK"/>
            </a:br>
            <a:r>
              <a:rPr lang="en-GB" altLang="da-DK"/>
              <a:t>certain way!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23899"/>
            <a:ext cx="3948045" cy="46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111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Exercise </a:t>
            </a:r>
            <a:r>
              <a:rPr lang="en-US" altLang="da-DK">
                <a:sym typeface="Wingdings" pitchFamily="2" charset="2"/>
              </a:rPr>
              <a:t>!</a:t>
            </a:r>
            <a:endParaRPr lang="en-US" altLang="da-DK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7011"/>
            <a:ext cx="6726238" cy="4151313"/>
          </a:xfrm>
        </p:spPr>
        <p:txBody>
          <a:bodyPr/>
          <a:lstStyle/>
          <a:p>
            <a:pPr eaLnBrk="1" hangingPunct="1"/>
            <a:r>
              <a:rPr lang="en-US" altLang="da-DK" dirty="0"/>
              <a:t>Propose some models to handle this issue</a:t>
            </a:r>
          </a:p>
          <a:p>
            <a:pPr eaLnBrk="1" hangingPunct="1"/>
            <a:endParaRPr lang="en-US" alt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E49852-C4D2-4FBE-B260-B34A8CFC4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8646" r="19000" b="18076"/>
          <a:stretch/>
        </p:blipFill>
        <p:spPr>
          <a:xfrm>
            <a:off x="215984" y="1691187"/>
            <a:ext cx="3774777" cy="2966802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F20E5625-E95A-4889-A601-DC9334EE3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034" y="1563687"/>
            <a:ext cx="4973638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da-DK" dirty="0"/>
              <a:t>Consider:</a:t>
            </a:r>
          </a:p>
          <a:p>
            <a:pPr lvl="1" eaLnBrk="1" hangingPunct="1"/>
            <a:r>
              <a:rPr lang="en-US" altLang="da-DK" dirty="0"/>
              <a:t>Most of the code is the same in the two products</a:t>
            </a:r>
          </a:p>
          <a:p>
            <a:pPr lvl="1" eaLnBrk="1" hangingPunct="1"/>
            <a:r>
              <a:rPr lang="en-US" altLang="da-DK" dirty="0"/>
              <a:t>What about real success? 20 product variants?</a:t>
            </a:r>
          </a:p>
          <a:p>
            <a:pPr eaLnBrk="1" hangingPunct="1"/>
            <a:r>
              <a:rPr lang="en-US" altLang="da-DK" dirty="0"/>
              <a:t>Focus: </a:t>
            </a:r>
          </a:p>
          <a:p>
            <a:pPr lvl="1" eaLnBrk="1" hangingPunct="1"/>
            <a:r>
              <a:rPr lang="en-US" altLang="da-DK" dirty="0"/>
              <a:t>Sketch </a:t>
            </a:r>
            <a:r>
              <a:rPr lang="en-US" altLang="da-DK" i="1" dirty="0"/>
              <a:t>several models</a:t>
            </a:r>
            <a:r>
              <a:rPr lang="en-US" altLang="da-DK" dirty="0"/>
              <a:t>, not just an </a:t>
            </a:r>
            <a:br>
              <a:rPr lang="en-US" altLang="da-DK" dirty="0"/>
            </a:br>
            <a:r>
              <a:rPr lang="en-US" altLang="da-DK" dirty="0"/>
              <a:t>“optimal” one.</a:t>
            </a:r>
          </a:p>
          <a:p>
            <a:pPr lvl="1" eaLnBrk="1" hangingPunct="1"/>
            <a:r>
              <a:rPr lang="en-US" altLang="da-DK" dirty="0"/>
              <a:t>Read the book? Find a fifth model!</a:t>
            </a:r>
          </a:p>
        </p:txBody>
      </p:sp>
    </p:spTree>
    <p:extLst>
      <p:ext uri="{BB962C8B-B14F-4D97-AF65-F5344CB8AC3E}">
        <p14:creationId xmlns:p14="http://schemas.microsoft.com/office/powerpoint/2010/main" val="29956018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FA50A3-E15B-E8EF-89DD-3AAA9E94F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6" y="2247900"/>
            <a:ext cx="7381875" cy="2514600"/>
          </a:xfrm>
          <a:prstGeom prst="rect">
            <a:avLst/>
          </a:prstGeom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Terminology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057011"/>
            <a:ext cx="7796213" cy="4151313"/>
          </a:xfrm>
        </p:spPr>
        <p:txBody>
          <a:bodyPr/>
          <a:lstStyle/>
          <a:p>
            <a:pPr eaLnBrk="1" hangingPunct="1"/>
            <a:r>
              <a:rPr lang="en-US" altLang="da-DK" sz="2400"/>
              <a:t>Strategy defines three roles: </a:t>
            </a:r>
          </a:p>
          <a:p>
            <a:pPr eaLnBrk="1" hangingPunct="1"/>
            <a:r>
              <a:rPr lang="en-US" altLang="da-DK" sz="2400" b="1"/>
              <a:t>Client</a:t>
            </a:r>
            <a:r>
              <a:rPr lang="en-US" altLang="da-DK" sz="2400"/>
              <a:t>, </a:t>
            </a:r>
            <a:r>
              <a:rPr lang="en-US" altLang="da-DK" sz="2400" b="1"/>
              <a:t>Context</a:t>
            </a:r>
            <a:r>
              <a:rPr lang="en-US" altLang="da-DK" sz="2400"/>
              <a:t> and </a:t>
            </a:r>
            <a:r>
              <a:rPr lang="en-US" altLang="da-DK" sz="2400" b="1"/>
              <a:t>Strategy</a:t>
            </a:r>
            <a:endParaRPr lang="en-US" altLang="da-DK" sz="2400"/>
          </a:p>
        </p:txBody>
      </p:sp>
      <p:sp>
        <p:nvSpPr>
          <p:cNvPr id="73736" name="Oval 7"/>
          <p:cNvSpPr>
            <a:spLocks noChangeArrowheads="1"/>
          </p:cNvSpPr>
          <p:nvPr/>
        </p:nvSpPr>
        <p:spPr bwMode="auto">
          <a:xfrm>
            <a:off x="609600" y="3619500"/>
            <a:ext cx="2743200" cy="990599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000">
              <a:solidFill>
                <a:schemeClr val="tx1"/>
              </a:solidFill>
            </a:endParaRPr>
          </a:p>
        </p:txBody>
      </p:sp>
      <p:sp>
        <p:nvSpPr>
          <p:cNvPr id="73737" name="Oval 8"/>
          <p:cNvSpPr>
            <a:spLocks noChangeArrowheads="1"/>
          </p:cNvSpPr>
          <p:nvPr/>
        </p:nvSpPr>
        <p:spPr bwMode="auto">
          <a:xfrm>
            <a:off x="4572000" y="2171700"/>
            <a:ext cx="2667000" cy="1143000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000">
              <a:solidFill>
                <a:schemeClr val="tx1"/>
              </a:solidFill>
            </a:endParaRPr>
          </a:p>
        </p:txBody>
      </p:sp>
      <p:sp>
        <p:nvSpPr>
          <p:cNvPr id="73738" name="Oval 9"/>
          <p:cNvSpPr>
            <a:spLocks noChangeArrowheads="1"/>
          </p:cNvSpPr>
          <p:nvPr/>
        </p:nvSpPr>
        <p:spPr bwMode="auto">
          <a:xfrm>
            <a:off x="762000" y="2247900"/>
            <a:ext cx="2590800" cy="838200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37685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Summary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 dirty="0"/>
              <a:t>From the ingredients</a:t>
            </a:r>
          </a:p>
          <a:p>
            <a:pPr lvl="1" eaLnBrk="1" hangingPunct="1"/>
            <a:r>
              <a:rPr lang="en-GB" altLang="da-DK" b="1" dirty="0">
                <a:solidFill>
                  <a:srgbClr val="0070C0"/>
                </a:solidFill>
                <a:sym typeface="Wingdings" pitchFamily="2" charset="2"/>
              </a:rPr>
              <a:t></a:t>
            </a:r>
            <a:r>
              <a:rPr lang="en-GB" altLang="da-DK" dirty="0">
                <a:solidFill>
                  <a:srgbClr val="0070C0"/>
                </a:solidFill>
              </a:rPr>
              <a:t> identified behaviour likely to change</a:t>
            </a:r>
          </a:p>
          <a:p>
            <a:pPr lvl="1" eaLnBrk="1" hangingPunct="1"/>
            <a:r>
              <a:rPr lang="en-GB" altLang="da-DK" b="1" dirty="0">
                <a:solidFill>
                  <a:srgbClr val="0070C0"/>
                </a:solidFill>
                <a:sym typeface="Wingdings" pitchFamily="2" charset="2"/>
              </a:rPr>
              <a:t></a:t>
            </a:r>
            <a:r>
              <a:rPr lang="en-GB" altLang="da-DK" dirty="0">
                <a:solidFill>
                  <a:srgbClr val="0070C0"/>
                </a:solidFill>
              </a:rPr>
              <a:t> express responsibility for behaviour as interfaces</a:t>
            </a:r>
          </a:p>
          <a:p>
            <a:pPr lvl="1" eaLnBrk="1" hangingPunct="1"/>
            <a:r>
              <a:rPr lang="en-GB" altLang="da-DK" b="1" dirty="0">
                <a:solidFill>
                  <a:srgbClr val="0070C0"/>
                </a:solidFill>
                <a:sym typeface="Wingdings" pitchFamily="2" charset="2"/>
              </a:rPr>
              <a:t></a:t>
            </a:r>
            <a:r>
              <a:rPr lang="en-GB" altLang="da-DK" dirty="0">
                <a:solidFill>
                  <a:srgbClr val="0070C0"/>
                </a:solidFill>
              </a:rPr>
              <a:t> use delegation to support behaviour</a:t>
            </a:r>
          </a:p>
          <a:p>
            <a:pPr eaLnBrk="1" hangingPunct="1"/>
            <a:endParaRPr lang="en-GB" altLang="da-DK" dirty="0"/>
          </a:p>
          <a:p>
            <a:pPr eaLnBrk="1" hangingPunct="1"/>
            <a:r>
              <a:rPr lang="en-GB" altLang="da-DK" dirty="0"/>
              <a:t>we have derived a pattern </a:t>
            </a:r>
            <a:r>
              <a:rPr lang="en-GB" altLang="da-DK" i="1" dirty="0"/>
              <a:t>automagically</a:t>
            </a:r>
            <a:r>
              <a:rPr lang="en-GB" altLang="da-DK" dirty="0"/>
              <a:t> </a:t>
            </a:r>
            <a:r>
              <a:rPr lang="en-GB" altLang="da-DK" dirty="0">
                <a:sym typeface="Wingdings" pitchFamily="2" charset="2"/>
              </a:rPr>
              <a:t></a:t>
            </a:r>
            <a:endParaRPr lang="en-GB" altLang="da-DK" dirty="0"/>
          </a:p>
          <a:p>
            <a:pPr eaLnBrk="1" hangingPunct="1"/>
            <a:endParaRPr lang="en-GB" altLang="da-DK" dirty="0"/>
          </a:p>
          <a:p>
            <a:pPr eaLnBrk="1" hangingPunct="1"/>
            <a:endParaRPr lang="en-GB" altLang="da-DK" dirty="0"/>
          </a:p>
          <a:p>
            <a:pPr eaLnBrk="1" hangingPunct="1"/>
            <a:r>
              <a:rPr lang="en-GB" altLang="da-DK" dirty="0"/>
              <a:t>This is the nuts and bolts for most (behavioural) patterns 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33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dirty="0"/>
              <a:t>Model 1: </a:t>
            </a:r>
          </a:p>
          <a:p>
            <a:pPr lvl="1" eaLnBrk="1" hangingPunct="1"/>
            <a:r>
              <a:rPr lang="en-US" altLang="da-DK" dirty="0"/>
              <a:t>Source code copy proposal: Make a copy of the source tree</a:t>
            </a:r>
          </a:p>
          <a:p>
            <a:pPr eaLnBrk="1" hangingPunct="1"/>
            <a:r>
              <a:rPr lang="en-US" altLang="da-DK" dirty="0"/>
              <a:t>Model 2:</a:t>
            </a:r>
          </a:p>
          <a:p>
            <a:pPr lvl="1" eaLnBrk="1" hangingPunct="1"/>
            <a:r>
              <a:rPr lang="en-US" altLang="da-DK" dirty="0"/>
              <a:t>Parameterization proposal: Throw in some ‘if’-statements</a:t>
            </a:r>
          </a:p>
          <a:p>
            <a:pPr eaLnBrk="1" hangingPunct="1"/>
            <a:r>
              <a:rPr lang="en-US" altLang="da-DK" dirty="0"/>
              <a:t>Model 3:</a:t>
            </a:r>
          </a:p>
          <a:p>
            <a:pPr lvl="1" eaLnBrk="1" hangingPunct="1"/>
            <a:r>
              <a:rPr lang="en-US" altLang="da-DK" dirty="0"/>
              <a:t>Polymorphic proposal: Variation through inheritance</a:t>
            </a:r>
          </a:p>
          <a:p>
            <a:pPr eaLnBrk="1" hangingPunct="1"/>
            <a:r>
              <a:rPr lang="en-US" altLang="da-DK" dirty="0"/>
              <a:t>Model 4:</a:t>
            </a:r>
          </a:p>
          <a:p>
            <a:pPr lvl="1" eaLnBrk="1" hangingPunct="1"/>
            <a:r>
              <a:rPr lang="en-US" altLang="da-DK" dirty="0"/>
              <a:t>Compositional proposal: Factor out rate model responsibility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691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3520</Words>
  <Application>Microsoft Office PowerPoint</Application>
  <PresentationFormat>On-screen Show (16:10)</PresentationFormat>
  <Paragraphs>753</Paragraphs>
  <Slides>81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0" baseType="lpstr">
      <vt:lpstr>Arial</vt:lpstr>
      <vt:lpstr>Calibri</vt:lpstr>
      <vt:lpstr>Courier New</vt:lpstr>
      <vt:lpstr>Lucida Console</vt:lpstr>
      <vt:lpstr>Symbol</vt:lpstr>
      <vt:lpstr>Times New Roman</vt:lpstr>
      <vt:lpstr>Wingdings</vt:lpstr>
      <vt:lpstr>Office Theme</vt:lpstr>
      <vt:lpstr>Paint Shop Pro Image</vt:lpstr>
      <vt:lpstr>Software Engineering and Architecture</vt:lpstr>
      <vt:lpstr>Last – Alphatown county</vt:lpstr>
      <vt:lpstr>ReCap</vt:lpstr>
      <vt:lpstr>Code View</vt:lpstr>
      <vt:lpstr>The nightmare: Success!</vt:lpstr>
      <vt:lpstr>New requirement</vt:lpstr>
      <vt:lpstr>The present code</vt:lpstr>
      <vt:lpstr>Exercise !</vt:lpstr>
      <vt:lpstr>Analysis</vt:lpstr>
      <vt:lpstr>Model 1: Source Code Copy</vt:lpstr>
      <vt:lpstr>Model 1: Source tree copying</vt:lpstr>
      <vt:lpstr>Benefits</vt:lpstr>
      <vt:lpstr>Liabilities</vt:lpstr>
      <vt:lpstr>Liabilities</vt:lpstr>
      <vt:lpstr>Liabilities</vt:lpstr>
      <vt:lpstr>Model 2: Parametric Solution</vt:lpstr>
      <vt:lpstr>Parametric</vt:lpstr>
      <vt:lpstr>Code View</vt:lpstr>
      <vt:lpstr>Instantiation</vt:lpstr>
      <vt:lpstr>Benefits</vt:lpstr>
      <vt:lpstr>Liabilities</vt:lpstr>
      <vt:lpstr>Analysis</vt:lpstr>
      <vt:lpstr>Analysis</vt:lpstr>
      <vt:lpstr>Analysis</vt:lpstr>
      <vt:lpstr>Analysis</vt:lpstr>
      <vt:lpstr>Feature Creep Visually </vt:lpstr>
      <vt:lpstr>Feature Creep Visually </vt:lpstr>
      <vt:lpstr>Analysis</vt:lpstr>
      <vt:lpstr>Conditional compilation</vt:lpstr>
      <vt:lpstr>Example</vt:lpstr>
      <vt:lpstr>Example</vt:lpstr>
      <vt:lpstr>Model 2: Summary</vt:lpstr>
      <vt:lpstr>Model 3: Polymorphic Solution</vt:lpstr>
      <vt:lpstr>Model 3: Polymorphic proposal</vt:lpstr>
      <vt:lpstr>Proposal 3: Polymorphic</vt:lpstr>
      <vt:lpstr>Formulation using abstract</vt:lpstr>
      <vt:lpstr>Code View</vt:lpstr>
      <vt:lpstr>Code View</vt:lpstr>
      <vt:lpstr>Exercise</vt:lpstr>
      <vt:lpstr>Analysis</vt:lpstr>
      <vt:lpstr>Analysis</vt:lpstr>
      <vt:lpstr>Benefits</vt:lpstr>
      <vt:lpstr>Benefits</vt:lpstr>
      <vt:lpstr>Liabilities</vt:lpstr>
      <vt:lpstr>Liabilities</vt:lpstr>
      <vt:lpstr>Liabilities</vt:lpstr>
      <vt:lpstr>Liabilities</vt:lpstr>
      <vt:lpstr>Model 5: Generative Solution</vt:lpstr>
      <vt:lpstr>Weaving</vt:lpstr>
      <vt:lpstr>Example: PayStation.java</vt:lpstr>
      <vt:lpstr>Weaving</vt:lpstr>
      <vt:lpstr>My experience</vt:lpstr>
      <vt:lpstr>Exercise Break</vt:lpstr>
      <vt:lpstr>Exercise 1</vt:lpstr>
      <vt:lpstr>Exercise 2</vt:lpstr>
      <vt:lpstr>Model 4: Compositional Solution</vt:lpstr>
      <vt:lpstr>Proposal 4: Composition</vt:lpstr>
      <vt:lpstr>Serving too many responsibilities</vt:lpstr>
      <vt:lpstr>Divide responsibilities - Compose them</vt:lpstr>
      <vt:lpstr>Delegation</vt:lpstr>
      <vt:lpstr>Concrete behaviours</vt:lpstr>
      <vt:lpstr>Code View</vt:lpstr>
      <vt:lpstr>Behaviour</vt:lpstr>
      <vt:lpstr>Exercise</vt:lpstr>
      <vt:lpstr>Choosing pricing</vt:lpstr>
      <vt:lpstr>Exercise</vt:lpstr>
      <vt:lpstr>Analysis</vt:lpstr>
      <vt:lpstr>Analysis</vt:lpstr>
      <vt:lpstr>Analysis</vt:lpstr>
      <vt:lpstr>Benefits</vt:lpstr>
      <vt:lpstr>Benefits</vt:lpstr>
      <vt:lpstr>Benefits</vt:lpstr>
      <vt:lpstr>Liabilities</vt:lpstr>
      <vt:lpstr>The 3-1-2 process</vt:lpstr>
      <vt:lpstr>So –  Pizza from the ingredients </vt:lpstr>
      <vt:lpstr>The 3-1-2 process</vt:lpstr>
      <vt:lpstr>Transferring responsibilities</vt:lpstr>
      <vt:lpstr>Key technique: Delegation</vt:lpstr>
      <vt:lpstr>Conclusion</vt:lpstr>
      <vt:lpstr>Terminology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120</cp:revision>
  <dcterms:created xsi:type="dcterms:W3CDTF">2006-08-16T00:00:00Z</dcterms:created>
  <dcterms:modified xsi:type="dcterms:W3CDTF">2025-09-08T08:17:28Z</dcterms:modified>
</cp:coreProperties>
</file>